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1" r:id="rId2"/>
  </p:sldMasterIdLst>
  <p:notesMasterIdLst>
    <p:notesMasterId r:id="rId38"/>
  </p:notesMasterIdLst>
  <p:handoutMasterIdLst>
    <p:handoutMasterId r:id="rId39"/>
  </p:handoutMasterIdLst>
  <p:sldIdLst>
    <p:sldId id="562" r:id="rId3"/>
    <p:sldId id="1094" r:id="rId4"/>
    <p:sldId id="975" r:id="rId5"/>
    <p:sldId id="907" r:id="rId6"/>
    <p:sldId id="766" r:id="rId7"/>
    <p:sldId id="1030" r:id="rId8"/>
    <p:sldId id="1031" r:id="rId9"/>
    <p:sldId id="1026" r:id="rId10"/>
    <p:sldId id="1016" r:id="rId11"/>
    <p:sldId id="1025" r:id="rId12"/>
    <p:sldId id="1020" r:id="rId13"/>
    <p:sldId id="1022" r:id="rId14"/>
    <p:sldId id="979" r:id="rId15"/>
    <p:sldId id="925" r:id="rId16"/>
    <p:sldId id="935" r:id="rId17"/>
    <p:sldId id="943" r:id="rId18"/>
    <p:sldId id="946" r:id="rId19"/>
    <p:sldId id="974" r:id="rId20"/>
    <p:sldId id="954" r:id="rId21"/>
    <p:sldId id="955" r:id="rId22"/>
    <p:sldId id="987" r:id="rId23"/>
    <p:sldId id="912" r:id="rId24"/>
    <p:sldId id="913" r:id="rId25"/>
    <p:sldId id="994" r:id="rId26"/>
    <p:sldId id="1032" r:id="rId27"/>
    <p:sldId id="1033" r:id="rId28"/>
    <p:sldId id="1046" r:id="rId29"/>
    <p:sldId id="1101" r:id="rId30"/>
    <p:sldId id="1102" r:id="rId31"/>
    <p:sldId id="1100" r:id="rId32"/>
    <p:sldId id="1056" r:id="rId33"/>
    <p:sldId id="1082" r:id="rId34"/>
    <p:sldId id="1060" r:id="rId35"/>
    <p:sldId id="1081" r:id="rId36"/>
    <p:sldId id="1103" r:id="rId37"/>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Lucida Sans"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Lucida Sans"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Lucida Sans"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Lucida Sans"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24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24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24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2400" kern="1200">
        <a:solidFill>
          <a:schemeClr val="tx1"/>
        </a:solidFill>
        <a:latin typeface="Lucida Sans"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7B8E5"/>
    <a:srgbClr val="CCECFF"/>
    <a:srgbClr val="FF3300"/>
    <a:srgbClr val="C0C0C0"/>
    <a:srgbClr val="F0A954"/>
    <a:srgbClr val="C2A410"/>
    <a:srgbClr val="FAED8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20" autoAdjust="0"/>
    <p:restoredTop sz="84127" autoAdjust="0"/>
  </p:normalViewPr>
  <p:slideViewPr>
    <p:cSldViewPr snapToGrid="0">
      <p:cViewPr>
        <p:scale>
          <a:sx n="100" d="100"/>
          <a:sy n="100" d="100"/>
        </p:scale>
        <p:origin x="-1464" y="-372"/>
      </p:cViewPr>
      <p:guideLst>
        <p:guide orient="horz" pos="3098"/>
        <p:guide pos="28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2334" y="-8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304076440176095E-2"/>
          <c:y val="7.1018089951870797E-2"/>
          <c:w val="0.886075949367089"/>
          <c:h val="0.84565916398713803"/>
        </c:manualLayout>
      </c:layout>
      <c:barChart>
        <c:barDir val="col"/>
        <c:grouping val="stacked"/>
        <c:varyColors val="0"/>
        <c:ser>
          <c:idx val="0"/>
          <c:order val="0"/>
          <c:tx>
            <c:strRef>
              <c:f>Sheet1!$A$2</c:f>
              <c:strCache>
                <c:ptCount val="1"/>
              </c:strCache>
            </c:strRef>
          </c:tx>
          <c:spPr>
            <a:solidFill>
              <a:srgbClr val="0000FF"/>
            </a:solidFill>
            <a:ln w="17315">
              <a:solidFill>
                <a:schemeClr val="tx1"/>
              </a:solidFill>
              <a:prstDash val="solid"/>
            </a:ln>
          </c:spPr>
          <c:invertIfNegative val="0"/>
          <c:cat>
            <c:numRef>
              <c:f>Sheet1!$B$1:$I$1</c:f>
              <c:numCache>
                <c:formatCode>General</c:formatCode>
                <c:ptCount val="8"/>
              </c:numCache>
            </c:numRef>
          </c:cat>
          <c:val>
            <c:numRef>
              <c:f>Sheet1!$B$2:$I$2</c:f>
              <c:numCache>
                <c:formatCode>General</c:formatCode>
                <c:ptCount val="8"/>
                <c:pt idx="0">
                  <c:v>17</c:v>
                </c:pt>
                <c:pt idx="1">
                  <c:v>26</c:v>
                </c:pt>
                <c:pt idx="2">
                  <c:v>81</c:v>
                </c:pt>
                <c:pt idx="3">
                  <c:v>41</c:v>
                </c:pt>
                <c:pt idx="4">
                  <c:v>19</c:v>
                </c:pt>
                <c:pt idx="5">
                  <c:v>14</c:v>
                </c:pt>
                <c:pt idx="6">
                  <c:v>30</c:v>
                </c:pt>
                <c:pt idx="7">
                  <c:v>261</c:v>
                </c:pt>
              </c:numCache>
            </c:numRef>
          </c:val>
        </c:ser>
        <c:ser>
          <c:idx val="1"/>
          <c:order val="1"/>
          <c:tx>
            <c:strRef>
              <c:f>Sheet1!$A$3</c:f>
              <c:strCache>
                <c:ptCount val="1"/>
                <c:pt idx="0">
                  <c:v>Mentally Ill</c:v>
                </c:pt>
              </c:strCache>
            </c:strRef>
          </c:tx>
          <c:spPr>
            <a:solidFill>
              <a:srgbClr val="FFFF00"/>
            </a:solidFill>
            <a:ln w="17315">
              <a:solidFill>
                <a:schemeClr val="tx1"/>
              </a:solidFill>
              <a:prstDash val="solid"/>
            </a:ln>
          </c:spPr>
          <c:invertIfNegative val="0"/>
          <c:cat>
            <c:numRef>
              <c:f>Sheet1!$B$1:$I$1</c:f>
              <c:numCache>
                <c:formatCode>General</c:formatCode>
                <c:ptCount val="8"/>
              </c:numCache>
            </c:numRef>
          </c:cat>
          <c:val>
            <c:numRef>
              <c:f>Sheet1!$B$3:$I$3</c:f>
              <c:numCache>
                <c:formatCode>General</c:formatCode>
                <c:ptCount val="8"/>
                <c:pt idx="7">
                  <c:v>179</c:v>
                </c:pt>
              </c:numCache>
            </c:numRef>
          </c:val>
        </c:ser>
        <c:dLbls>
          <c:showLegendKey val="0"/>
          <c:showVal val="0"/>
          <c:showCatName val="0"/>
          <c:showSerName val="0"/>
          <c:showPercent val="0"/>
          <c:showBubbleSize val="0"/>
        </c:dLbls>
        <c:gapWidth val="40"/>
        <c:overlap val="100"/>
        <c:axId val="92272128"/>
        <c:axId val="92273664"/>
      </c:barChart>
      <c:catAx>
        <c:axId val="92272128"/>
        <c:scaling>
          <c:orientation val="minMax"/>
        </c:scaling>
        <c:delete val="0"/>
        <c:axPos val="b"/>
        <c:numFmt formatCode="General" sourceLinked="1"/>
        <c:majorTickMark val="out"/>
        <c:minorTickMark val="none"/>
        <c:tickLblPos val="nextTo"/>
        <c:spPr>
          <a:ln w="17315">
            <a:solidFill>
              <a:schemeClr val="tx1"/>
            </a:solidFill>
            <a:prstDash val="solid"/>
          </a:ln>
        </c:spPr>
        <c:txPr>
          <a:bodyPr rot="0" vert="horz"/>
          <a:lstStyle/>
          <a:p>
            <a:pPr>
              <a:defRPr sz="1466" b="1" i="0" u="none" strike="noStrike" baseline="0">
                <a:solidFill>
                  <a:schemeClr val="tx1"/>
                </a:solidFill>
                <a:latin typeface="Arial"/>
                <a:ea typeface="Arial"/>
                <a:cs typeface="Arial"/>
              </a:defRPr>
            </a:pPr>
            <a:endParaRPr lang="en-US"/>
          </a:p>
        </c:txPr>
        <c:crossAx val="92273664"/>
        <c:crosses val="autoZero"/>
        <c:auto val="1"/>
        <c:lblAlgn val="ctr"/>
        <c:lblOffset val="100"/>
        <c:tickLblSkip val="1"/>
        <c:tickMarkSkip val="1"/>
        <c:noMultiLvlLbl val="0"/>
      </c:catAx>
      <c:valAx>
        <c:axId val="92273664"/>
        <c:scaling>
          <c:orientation val="minMax"/>
          <c:max val="450"/>
        </c:scaling>
        <c:delete val="0"/>
        <c:axPos val="l"/>
        <c:numFmt formatCode="General" sourceLinked="1"/>
        <c:majorTickMark val="out"/>
        <c:minorTickMark val="none"/>
        <c:tickLblPos val="nextTo"/>
        <c:spPr>
          <a:ln w="17315">
            <a:solidFill>
              <a:schemeClr val="tx1"/>
            </a:solidFill>
            <a:prstDash val="solid"/>
          </a:ln>
        </c:spPr>
        <c:txPr>
          <a:bodyPr rot="0" vert="horz"/>
          <a:lstStyle/>
          <a:p>
            <a:pPr>
              <a:defRPr sz="1636" b="1" i="0" u="none" strike="noStrike" baseline="0">
                <a:solidFill>
                  <a:schemeClr val="tx1"/>
                </a:solidFill>
                <a:latin typeface="Arial"/>
                <a:ea typeface="Arial"/>
                <a:cs typeface="Arial"/>
              </a:defRPr>
            </a:pPr>
            <a:endParaRPr lang="en-US"/>
          </a:p>
        </c:txPr>
        <c:crossAx val="92272128"/>
        <c:crosses val="autoZero"/>
        <c:crossBetween val="between"/>
      </c:valAx>
      <c:spPr>
        <a:noFill/>
        <a:ln w="25400">
          <a:noFill/>
        </a:ln>
      </c:spPr>
    </c:plotArea>
    <c:plotVisOnly val="1"/>
    <c:dispBlanksAs val="gap"/>
    <c:showDLblsOverMax val="0"/>
  </c:chart>
  <c:spPr>
    <a:noFill/>
    <a:ln>
      <a:noFill/>
    </a:ln>
  </c:spPr>
  <c:txPr>
    <a:bodyPr/>
    <a:lstStyle/>
    <a:p>
      <a:pPr>
        <a:defRPr sz="1636"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25513196480899E-3"/>
          <c:y val="3.29341317365269E-2"/>
          <c:w val="0.56891495601173003"/>
          <c:h val="0.88622754491017997"/>
        </c:manualLayout>
      </c:layout>
      <c:barChart>
        <c:barDir val="col"/>
        <c:grouping val="clustered"/>
        <c:varyColors val="0"/>
        <c:ser>
          <c:idx val="0"/>
          <c:order val="0"/>
          <c:tx>
            <c:strRef>
              <c:f>Sheet1!$A$2</c:f>
              <c:strCache>
                <c:ptCount val="1"/>
                <c:pt idx="0">
                  <c:v>Panic Disorder</c:v>
                </c:pt>
              </c:strCache>
            </c:strRef>
          </c:tx>
          <c:spPr>
            <a:solidFill>
              <a:srgbClr val="993300"/>
            </a:solidFill>
            <a:ln w="18534">
              <a:solidFill>
                <a:schemeClr val="tx1"/>
              </a:solidFill>
              <a:prstDash val="solid"/>
            </a:ln>
          </c:spPr>
          <c:invertIfNegative val="0"/>
          <c:cat>
            <c:numRef>
              <c:f>Sheet1!$B$1:$B$1</c:f>
              <c:numCache>
                <c:formatCode>General</c:formatCode>
                <c:ptCount val="1"/>
              </c:numCache>
            </c:numRef>
          </c:cat>
          <c:val>
            <c:numRef>
              <c:f>Sheet1!$B$2:$B$2</c:f>
              <c:numCache>
                <c:formatCode>0.00%</c:formatCode>
                <c:ptCount val="1"/>
                <c:pt idx="0">
                  <c:v>0.42599999999999999</c:v>
                </c:pt>
              </c:numCache>
            </c:numRef>
          </c:val>
        </c:ser>
        <c:ser>
          <c:idx val="1"/>
          <c:order val="1"/>
          <c:tx>
            <c:strRef>
              <c:f>Sheet1!$A$3</c:f>
              <c:strCache>
                <c:ptCount val="1"/>
                <c:pt idx="0">
                  <c:v>PTSD</c:v>
                </c:pt>
              </c:strCache>
            </c:strRef>
          </c:tx>
          <c:spPr>
            <a:solidFill>
              <a:srgbClr val="FF0000"/>
            </a:solidFill>
            <a:ln w="18534">
              <a:solidFill>
                <a:schemeClr val="tx1"/>
              </a:solidFill>
              <a:prstDash val="solid"/>
            </a:ln>
          </c:spPr>
          <c:invertIfNegative val="0"/>
          <c:cat>
            <c:numRef>
              <c:f>Sheet1!$B$1:$B$1</c:f>
              <c:numCache>
                <c:formatCode>General</c:formatCode>
                <c:ptCount val="1"/>
              </c:numCache>
            </c:numRef>
          </c:cat>
          <c:val>
            <c:numRef>
              <c:f>Sheet1!$B$3:$B$3</c:f>
              <c:numCache>
                <c:formatCode>0.00%</c:formatCode>
                <c:ptCount val="1"/>
                <c:pt idx="0">
                  <c:v>0.44600000000000001</c:v>
                </c:pt>
              </c:numCache>
            </c:numRef>
          </c:val>
        </c:ser>
        <c:ser>
          <c:idx val="2"/>
          <c:order val="2"/>
          <c:tx>
            <c:strRef>
              <c:f>Sheet1!$A$4</c:f>
              <c:strCache>
                <c:ptCount val="1"/>
                <c:pt idx="0">
                  <c:v>GAD</c:v>
                </c:pt>
              </c:strCache>
            </c:strRef>
          </c:tx>
          <c:spPr>
            <a:solidFill>
              <a:srgbClr val="FF9900"/>
            </a:solidFill>
            <a:ln w="18534">
              <a:solidFill>
                <a:schemeClr val="tx1"/>
              </a:solidFill>
              <a:prstDash val="solid"/>
            </a:ln>
          </c:spPr>
          <c:invertIfNegative val="0"/>
          <c:cat>
            <c:numRef>
              <c:f>Sheet1!$B$1:$B$1</c:f>
              <c:numCache>
                <c:formatCode>General</c:formatCode>
                <c:ptCount val="1"/>
              </c:numCache>
            </c:numRef>
          </c:cat>
          <c:val>
            <c:numRef>
              <c:f>Sheet1!$B$4:$B$4</c:f>
              <c:numCache>
                <c:formatCode>0.00%</c:formatCode>
                <c:ptCount val="1"/>
                <c:pt idx="0">
                  <c:v>0.54600000000000004</c:v>
                </c:pt>
              </c:numCache>
            </c:numRef>
          </c:val>
        </c:ser>
        <c:ser>
          <c:idx val="3"/>
          <c:order val="3"/>
          <c:tx>
            <c:strRef>
              <c:f>Sheet1!$A$5</c:f>
              <c:strCache>
                <c:ptCount val="1"/>
                <c:pt idx="0">
                  <c:v>Dysthymia</c:v>
                </c:pt>
              </c:strCache>
            </c:strRef>
          </c:tx>
          <c:spPr>
            <a:solidFill>
              <a:srgbClr val="FFFF00"/>
            </a:solidFill>
            <a:ln w="18534">
              <a:solidFill>
                <a:schemeClr val="tx1"/>
              </a:solidFill>
              <a:prstDash val="solid"/>
            </a:ln>
          </c:spPr>
          <c:invertIfNegative val="0"/>
          <c:cat>
            <c:numRef>
              <c:f>Sheet1!$B$1:$B$1</c:f>
              <c:numCache>
                <c:formatCode>General</c:formatCode>
                <c:ptCount val="1"/>
              </c:numCache>
            </c:numRef>
          </c:cat>
          <c:val>
            <c:numRef>
              <c:f>Sheet1!$B$5:$B$5</c:f>
              <c:numCache>
                <c:formatCode>0.00%</c:formatCode>
                <c:ptCount val="1"/>
                <c:pt idx="0">
                  <c:v>0.38200000000000001</c:v>
                </c:pt>
              </c:numCache>
            </c:numRef>
          </c:val>
        </c:ser>
        <c:ser>
          <c:idx val="4"/>
          <c:order val="4"/>
          <c:tx>
            <c:strRef>
              <c:f>Sheet1!$A$6</c:f>
              <c:strCache>
                <c:ptCount val="1"/>
                <c:pt idx="0">
                  <c:v>Major Depression</c:v>
                </c:pt>
              </c:strCache>
            </c:strRef>
          </c:tx>
          <c:spPr>
            <a:solidFill>
              <a:srgbClr val="008000"/>
            </a:solidFill>
            <a:ln w="18534">
              <a:solidFill>
                <a:schemeClr val="tx1"/>
              </a:solidFill>
              <a:prstDash val="solid"/>
            </a:ln>
          </c:spPr>
          <c:invertIfNegative val="0"/>
          <c:cat>
            <c:numRef>
              <c:f>Sheet1!$B$1:$B$1</c:f>
              <c:numCache>
                <c:formatCode>General</c:formatCode>
                <c:ptCount val="1"/>
              </c:numCache>
            </c:numRef>
          </c:cat>
          <c:val>
            <c:numRef>
              <c:f>Sheet1!$B$6:$B$6</c:f>
              <c:numCache>
                <c:formatCode>0.00%</c:formatCode>
                <c:ptCount val="1"/>
                <c:pt idx="0">
                  <c:v>0.44700000000000001</c:v>
                </c:pt>
              </c:numCache>
            </c:numRef>
          </c:val>
        </c:ser>
        <c:ser>
          <c:idx val="5"/>
          <c:order val="5"/>
          <c:tx>
            <c:strRef>
              <c:f>Sheet1!$A$7</c:f>
              <c:strCache>
                <c:ptCount val="1"/>
                <c:pt idx="0">
                  <c:v>Bipolar Disorder</c:v>
                </c:pt>
              </c:strCache>
            </c:strRef>
          </c:tx>
          <c:spPr>
            <a:solidFill>
              <a:srgbClr val="00FF00"/>
            </a:solidFill>
            <a:ln w="18534">
              <a:solidFill>
                <a:schemeClr val="tx1"/>
              </a:solidFill>
              <a:prstDash val="solid"/>
            </a:ln>
          </c:spPr>
          <c:invertIfNegative val="0"/>
          <c:cat>
            <c:numRef>
              <c:f>Sheet1!$B$1:$B$1</c:f>
              <c:numCache>
                <c:formatCode>General</c:formatCode>
                <c:ptCount val="1"/>
              </c:numCache>
            </c:numRef>
          </c:cat>
          <c:val>
            <c:numRef>
              <c:f>Sheet1!$B$7:$B$7</c:f>
              <c:numCache>
                <c:formatCode>0.00%</c:formatCode>
                <c:ptCount val="1"/>
                <c:pt idx="0">
                  <c:v>0.60599999999999998</c:v>
                </c:pt>
              </c:numCache>
            </c:numRef>
          </c:val>
        </c:ser>
        <c:ser>
          <c:idx val="6"/>
          <c:order val="6"/>
          <c:tx>
            <c:strRef>
              <c:f>Sheet1!$A$8</c:f>
              <c:strCache>
                <c:ptCount val="1"/>
                <c:pt idx="0">
                  <c:v>Nonaffect Psychosis</c:v>
                </c:pt>
              </c:strCache>
            </c:strRef>
          </c:tx>
          <c:spPr>
            <a:solidFill>
              <a:srgbClr val="000080"/>
            </a:solidFill>
            <a:ln w="18534">
              <a:solidFill>
                <a:schemeClr val="tx1"/>
              </a:solidFill>
              <a:prstDash val="solid"/>
            </a:ln>
          </c:spPr>
          <c:invertIfNegative val="0"/>
          <c:cat>
            <c:numRef>
              <c:f>Sheet1!$B$1:$B$1</c:f>
              <c:numCache>
                <c:formatCode>General</c:formatCode>
                <c:ptCount val="1"/>
              </c:numCache>
            </c:numRef>
          </c:cat>
          <c:val>
            <c:numRef>
              <c:f>Sheet1!$B$8:$B$8</c:f>
              <c:numCache>
                <c:formatCode>0.00%</c:formatCode>
                <c:ptCount val="1"/>
                <c:pt idx="0">
                  <c:v>0.45300000000000001</c:v>
                </c:pt>
              </c:numCache>
            </c:numRef>
          </c:val>
        </c:ser>
        <c:ser>
          <c:idx val="7"/>
          <c:order val="7"/>
          <c:tx>
            <c:strRef>
              <c:f>Sheet1!$A$9</c:f>
              <c:strCache>
                <c:ptCount val="1"/>
                <c:pt idx="0">
                  <c:v>ASPD</c:v>
                </c:pt>
              </c:strCache>
            </c:strRef>
          </c:tx>
          <c:spPr>
            <a:solidFill>
              <a:srgbClr val="0000FF"/>
            </a:solidFill>
            <a:ln w="18534">
              <a:solidFill>
                <a:schemeClr val="tx1"/>
              </a:solidFill>
              <a:prstDash val="solid"/>
            </a:ln>
          </c:spPr>
          <c:invertIfNegative val="0"/>
          <c:cat>
            <c:numRef>
              <c:f>Sheet1!$B$1:$B$1</c:f>
              <c:numCache>
                <c:formatCode>General</c:formatCode>
                <c:ptCount val="1"/>
              </c:numCache>
            </c:numRef>
          </c:cat>
          <c:val>
            <c:numRef>
              <c:f>Sheet1!$B$9:$B$9</c:f>
              <c:numCache>
                <c:formatCode>0.00%</c:formatCode>
                <c:ptCount val="1"/>
                <c:pt idx="0">
                  <c:v>0.45100000000000001</c:v>
                </c:pt>
              </c:numCache>
            </c:numRef>
          </c:val>
        </c:ser>
        <c:ser>
          <c:idx val="8"/>
          <c:order val="8"/>
          <c:tx>
            <c:strRef>
              <c:f>Sheet1!$A$10</c:f>
              <c:strCache>
                <c:ptCount val="1"/>
                <c:pt idx="0">
                  <c:v>Alcohol Abuse/Dep</c:v>
                </c:pt>
              </c:strCache>
            </c:strRef>
          </c:tx>
          <c:spPr>
            <a:solidFill>
              <a:srgbClr val="99CCFF"/>
            </a:solidFill>
            <a:ln w="18534">
              <a:solidFill>
                <a:schemeClr val="tx1"/>
              </a:solidFill>
              <a:prstDash val="solid"/>
            </a:ln>
          </c:spPr>
          <c:invertIfNegative val="0"/>
          <c:cat>
            <c:numRef>
              <c:f>Sheet1!$B$1:$B$1</c:f>
              <c:numCache>
                <c:formatCode>General</c:formatCode>
                <c:ptCount val="1"/>
              </c:numCache>
            </c:numRef>
          </c:cat>
          <c:val>
            <c:numRef>
              <c:f>Sheet1!$B$10:$B$10</c:f>
              <c:numCache>
                <c:formatCode>0.00%</c:formatCode>
                <c:ptCount val="1"/>
                <c:pt idx="0">
                  <c:v>0.56100000000000005</c:v>
                </c:pt>
              </c:numCache>
            </c:numRef>
          </c:val>
        </c:ser>
        <c:ser>
          <c:idx val="9"/>
          <c:order val="9"/>
          <c:tx>
            <c:strRef>
              <c:f>Sheet1!$A$11</c:f>
              <c:strCache>
                <c:ptCount val="1"/>
                <c:pt idx="0">
                  <c:v>Drug abuse/dep</c:v>
                </c:pt>
              </c:strCache>
            </c:strRef>
          </c:tx>
          <c:spPr>
            <a:solidFill>
              <a:srgbClr val="800080"/>
            </a:solidFill>
            <a:ln w="18534">
              <a:solidFill>
                <a:schemeClr val="tx1"/>
              </a:solidFill>
              <a:prstDash val="solid"/>
            </a:ln>
          </c:spPr>
          <c:invertIfNegative val="0"/>
          <c:cat>
            <c:numRef>
              <c:f>Sheet1!$B$1:$B$1</c:f>
              <c:numCache>
                <c:formatCode>General</c:formatCode>
                <c:ptCount val="1"/>
              </c:numCache>
            </c:numRef>
          </c:cat>
          <c:val>
            <c:numRef>
              <c:f>Sheet1!$B$11:$B$11</c:f>
              <c:numCache>
                <c:formatCode>0.00%</c:formatCode>
                <c:ptCount val="1"/>
                <c:pt idx="0">
                  <c:v>0.67900000000000005</c:v>
                </c:pt>
              </c:numCache>
            </c:numRef>
          </c:val>
        </c:ser>
        <c:dLbls>
          <c:showLegendKey val="0"/>
          <c:showVal val="0"/>
          <c:showCatName val="0"/>
          <c:showSerName val="0"/>
          <c:showPercent val="0"/>
          <c:showBubbleSize val="0"/>
        </c:dLbls>
        <c:gapWidth val="150"/>
        <c:axId val="119874304"/>
        <c:axId val="119875840"/>
      </c:barChart>
      <c:catAx>
        <c:axId val="119874304"/>
        <c:scaling>
          <c:orientation val="minMax"/>
        </c:scaling>
        <c:delete val="0"/>
        <c:axPos val="b"/>
        <c:numFmt formatCode="General" sourceLinked="1"/>
        <c:majorTickMark val="out"/>
        <c:minorTickMark val="none"/>
        <c:tickLblPos val="nextTo"/>
        <c:spPr>
          <a:ln w="4634">
            <a:solidFill>
              <a:schemeClr val="tx1"/>
            </a:solidFill>
            <a:prstDash val="solid"/>
          </a:ln>
        </c:spPr>
        <c:txPr>
          <a:bodyPr rot="0" vert="horz"/>
          <a:lstStyle/>
          <a:p>
            <a:pPr>
              <a:defRPr sz="2372" b="1" i="0" u="none" strike="noStrike" baseline="0">
                <a:solidFill>
                  <a:schemeClr val="tx1"/>
                </a:solidFill>
                <a:latin typeface="Arial"/>
                <a:ea typeface="Arial"/>
                <a:cs typeface="Arial"/>
              </a:defRPr>
            </a:pPr>
            <a:endParaRPr lang="en-US"/>
          </a:p>
        </c:txPr>
        <c:crossAx val="119875840"/>
        <c:crosses val="autoZero"/>
        <c:auto val="1"/>
        <c:lblAlgn val="ctr"/>
        <c:lblOffset val="100"/>
        <c:tickLblSkip val="1"/>
        <c:tickMarkSkip val="1"/>
        <c:noMultiLvlLbl val="0"/>
      </c:catAx>
      <c:valAx>
        <c:axId val="119875840"/>
        <c:scaling>
          <c:orientation val="minMax"/>
          <c:max val="1"/>
        </c:scaling>
        <c:delete val="0"/>
        <c:axPos val="l"/>
        <c:numFmt formatCode="0.00%" sourceLinked="1"/>
        <c:majorTickMark val="out"/>
        <c:minorTickMark val="none"/>
        <c:tickLblPos val="none"/>
        <c:spPr>
          <a:ln w="13901">
            <a:noFill/>
          </a:ln>
        </c:spPr>
        <c:crossAx val="119874304"/>
        <c:crosses val="autoZero"/>
        <c:crossBetween val="between"/>
      </c:valAx>
      <c:spPr>
        <a:noFill/>
        <a:ln w="37068">
          <a:noFill/>
        </a:ln>
      </c:spPr>
    </c:plotArea>
    <c:legend>
      <c:legendPos val="r"/>
      <c:layout>
        <c:manualLayout>
          <c:xMode val="edge"/>
          <c:yMode val="edge"/>
          <c:x val="0.58357771260997104"/>
          <c:y val="5.3892215568862298E-2"/>
          <c:w val="0.39882697947214102"/>
          <c:h val="0.85628742514970102"/>
        </c:manualLayout>
      </c:layout>
      <c:overlay val="0"/>
      <c:spPr>
        <a:solidFill>
          <a:srgbClr val="57B8E5"/>
        </a:solidFill>
        <a:ln w="4634">
          <a:solidFill>
            <a:schemeClr val="tx1"/>
          </a:solidFill>
          <a:prstDash val="solid"/>
        </a:ln>
      </c:spPr>
      <c:txPr>
        <a:bodyPr/>
        <a:lstStyle/>
        <a:p>
          <a:pPr>
            <a:defRPr sz="1343"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372"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0.62888</cdr:x>
      <cdr:y>0.16178</cdr:y>
    </cdr:from>
    <cdr:to>
      <cdr:x>0.79748</cdr:x>
      <cdr:y>0.35096</cdr:y>
    </cdr:to>
    <cdr:sp macro="" textlink="">
      <cdr:nvSpPr>
        <cdr:cNvPr id="3" name="Text Box 10"/>
        <cdr:cNvSpPr txBox="1">
          <a:spLocks xmlns:a="http://schemas.openxmlformats.org/drawingml/2006/main" noChangeArrowheads="1"/>
        </cdr:cNvSpPr>
      </cdr:nvSpPr>
      <cdr:spPr bwMode="auto">
        <a:xfrm xmlns:a="http://schemas.openxmlformats.org/drawingml/2006/main">
          <a:off x="4826000" y="657970"/>
          <a:ext cx="1293813" cy="76944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a:spcBef>
              <a:spcPct val="50000"/>
            </a:spcBef>
          </a:pPr>
          <a:r>
            <a:rPr lang="en-US" altLang="en-US" dirty="0">
              <a:solidFill>
                <a:schemeClr val="tx2"/>
              </a:solidFill>
            </a:rPr>
            <a:t>Individuals with mental illness or substance use disorders</a:t>
          </a:r>
        </a:p>
      </cdr:txBody>
    </cdr:sp>
  </cdr:relSizeAnchor>
  <cdr:relSizeAnchor xmlns:cdr="http://schemas.openxmlformats.org/drawingml/2006/chartDrawing">
    <cdr:from>
      <cdr:x>0.82199</cdr:x>
      <cdr:y>0.13622</cdr:y>
    </cdr:from>
    <cdr:to>
      <cdr:x>0.89874</cdr:x>
      <cdr:y>0.42194</cdr:y>
    </cdr:to>
    <cdr:sp macro="" textlink="">
      <cdr:nvSpPr>
        <cdr:cNvPr id="2" name="AutoShape 8"/>
        <cdr:cNvSpPr>
          <a:spLocks xmlns:a="http://schemas.openxmlformats.org/drawingml/2006/main"/>
        </cdr:cNvSpPr>
      </cdr:nvSpPr>
      <cdr:spPr bwMode="auto">
        <a:xfrm xmlns:a="http://schemas.openxmlformats.org/drawingml/2006/main">
          <a:off x="6307931" y="554038"/>
          <a:ext cx="588963" cy="1162050"/>
        </a:xfrm>
        <a:prstGeom xmlns:a="http://schemas.openxmlformats.org/drawingml/2006/main" prst="leftBrace">
          <a:avLst>
            <a:gd name="adj1" fmla="val 25738"/>
            <a:gd name="adj2" fmla="val 50000"/>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a:spcBef>
              <a:spcPct val="30000"/>
            </a:spcBef>
          </a:pPr>
          <a:endParaRPr lang="en-US" altLang="en-US" sz="900">
            <a:solidFill>
              <a:schemeClr val="tx1"/>
            </a:solidFill>
          </a:endParaRPr>
        </a:p>
      </cdr:txBody>
    </cdr:sp>
  </cdr:relSizeAnchor>
  <cdr:relSizeAnchor xmlns:cdr="http://schemas.openxmlformats.org/drawingml/2006/chartDrawing">
    <cdr:from>
      <cdr:x>0.70118</cdr:x>
      <cdr:y>0.05816</cdr:y>
    </cdr:from>
    <cdr:to>
      <cdr:x>0.89377</cdr:x>
      <cdr:y>0.6733</cdr:y>
    </cdr:to>
    <cdr:sp macro="" textlink="">
      <cdr:nvSpPr>
        <cdr:cNvPr id="4" name="AutoShape 8"/>
        <cdr:cNvSpPr>
          <a:spLocks xmlns:a="http://schemas.openxmlformats.org/drawingml/2006/main"/>
        </cdr:cNvSpPr>
      </cdr:nvSpPr>
      <cdr:spPr bwMode="auto">
        <a:xfrm xmlns:a="http://schemas.openxmlformats.org/drawingml/2006/main">
          <a:off x="5380832" y="236537"/>
          <a:ext cx="1477962" cy="2501900"/>
        </a:xfrm>
        <a:prstGeom xmlns:a="http://schemas.openxmlformats.org/drawingml/2006/main" prst="leftBrace">
          <a:avLst>
            <a:gd name="adj1" fmla="val 25738"/>
            <a:gd name="adj2" fmla="val 50000"/>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a:spcBef>
              <a:spcPct val="30000"/>
            </a:spcBef>
          </a:pPr>
          <a:endParaRPr lang="en-US" altLang="en-US" sz="900">
            <a:solidFill>
              <a:schemeClr val="tx1"/>
            </a:solidFill>
          </a:endParaRPr>
        </a:p>
      </cdr:txBody>
    </cdr:sp>
  </cdr:relSizeAnchor>
  <cdr:relSizeAnchor xmlns:cdr="http://schemas.openxmlformats.org/drawingml/2006/chartDrawing">
    <cdr:from>
      <cdr:x>0.79748</cdr:x>
      <cdr:y>0.09068</cdr:y>
    </cdr:from>
    <cdr:to>
      <cdr:x>0.88064</cdr:x>
      <cdr:y>0.42194</cdr:y>
    </cdr:to>
    <cdr:sp macro="" textlink="">
      <cdr:nvSpPr>
        <cdr:cNvPr id="5" name="Left Brace 4"/>
        <cdr:cNvSpPr/>
      </cdr:nvSpPr>
      <cdr:spPr bwMode="auto">
        <a:xfrm xmlns:a="http://schemas.openxmlformats.org/drawingml/2006/main">
          <a:off x="6119813" y="368796"/>
          <a:ext cx="638175" cy="1347291"/>
        </a:xfrm>
        <a:prstGeom xmlns:a="http://schemas.openxmlformats.org/drawingml/2006/main" prst="leftBrace">
          <a:avLst/>
        </a:prstGeom>
        <a:noFill xmlns:a="http://schemas.openxmlformats.org/drawingml/2006/main"/>
        <a:ln xmlns:a="http://schemas.openxmlformats.org/drawingml/2006/main" w="635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27363" cy="4889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eaLnBrk="0" hangingPunct="0">
              <a:defRPr sz="1200">
                <a:solidFill>
                  <a:schemeClr val="tx2"/>
                </a:solidFill>
                <a:latin typeface="Times New Roman" pitchFamily="18" charset="0"/>
                <a:ea typeface="+mn-ea"/>
                <a:cs typeface="+mn-cs"/>
              </a:defRPr>
            </a:lvl1pPr>
          </a:lstStyle>
          <a:p>
            <a:pPr>
              <a:defRPr/>
            </a:pPr>
            <a:r>
              <a:rPr lang="en-US"/>
              <a:t>Jonathan B. Bricker, PhD</a:t>
            </a:r>
          </a:p>
        </p:txBody>
      </p:sp>
      <p:sp>
        <p:nvSpPr>
          <p:cNvPr id="173059" name="Rectangle 3"/>
          <p:cNvSpPr>
            <a:spLocks noGrp="1" noChangeArrowheads="1"/>
          </p:cNvSpPr>
          <p:nvPr>
            <p:ph type="dt" sz="quarter" idx="1"/>
          </p:nvPr>
        </p:nvSpPr>
        <p:spPr bwMode="auto">
          <a:xfrm>
            <a:off x="3957638" y="0"/>
            <a:ext cx="3027362" cy="4889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eaLnBrk="0" hangingPunct="0">
              <a:defRPr sz="1200">
                <a:solidFill>
                  <a:schemeClr val="tx2"/>
                </a:solidFill>
                <a:latin typeface="Times New Roman" pitchFamily="18" charset="0"/>
                <a:ea typeface="+mn-ea"/>
                <a:cs typeface="+mn-cs"/>
              </a:defRPr>
            </a:lvl1pPr>
          </a:lstStyle>
          <a:p>
            <a:pPr>
              <a:defRPr/>
            </a:pPr>
            <a:r>
              <a:rPr lang="en-US"/>
              <a:t>jbricker@u.washington.edu</a:t>
            </a:r>
          </a:p>
        </p:txBody>
      </p:sp>
      <p:sp>
        <p:nvSpPr>
          <p:cNvPr id="173060" name="Rectangle 4"/>
          <p:cNvSpPr>
            <a:spLocks noGrp="1" noChangeArrowheads="1"/>
          </p:cNvSpPr>
          <p:nvPr>
            <p:ph type="ftr" sz="quarter" idx="2"/>
          </p:nvPr>
        </p:nvSpPr>
        <p:spPr bwMode="auto">
          <a:xfrm>
            <a:off x="0" y="8794750"/>
            <a:ext cx="3027363" cy="4889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eaLnBrk="0" hangingPunct="0">
              <a:defRPr sz="1200">
                <a:solidFill>
                  <a:schemeClr val="tx2"/>
                </a:solidFill>
                <a:latin typeface="Times New Roman" pitchFamily="18" charset="0"/>
                <a:ea typeface="+mn-ea"/>
                <a:cs typeface="+mn-cs"/>
              </a:defRPr>
            </a:lvl1pPr>
          </a:lstStyle>
          <a:p>
            <a:pPr>
              <a:defRPr/>
            </a:pPr>
            <a:r>
              <a:rPr lang="en-US"/>
              <a:t>1/17/2008</a:t>
            </a:r>
          </a:p>
        </p:txBody>
      </p:sp>
      <p:sp>
        <p:nvSpPr>
          <p:cNvPr id="173061" name="Rectangle 5"/>
          <p:cNvSpPr>
            <a:spLocks noGrp="1" noChangeArrowheads="1"/>
          </p:cNvSpPr>
          <p:nvPr>
            <p:ph type="sldNum" sz="quarter" idx="3"/>
          </p:nvPr>
        </p:nvSpPr>
        <p:spPr bwMode="auto">
          <a:xfrm>
            <a:off x="3957638" y="8794750"/>
            <a:ext cx="3027362" cy="4889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eaLnBrk="0" hangingPunct="0">
              <a:defRPr sz="1200">
                <a:solidFill>
                  <a:schemeClr val="tx2"/>
                </a:solidFill>
                <a:latin typeface="Times New Roman" pitchFamily="18" charset="0"/>
              </a:defRPr>
            </a:lvl1pPr>
          </a:lstStyle>
          <a:p>
            <a:pPr>
              <a:defRPr/>
            </a:pPr>
            <a:fld id="{FEE6EE72-6F7E-44B2-8705-1FC155AFDB68}" type="slidenum">
              <a:rPr lang="en-US"/>
              <a:pPr>
                <a:defRPr/>
              </a:pPr>
              <a:t>‹#›</a:t>
            </a:fld>
            <a:endParaRPr lang="en-US"/>
          </a:p>
        </p:txBody>
      </p:sp>
    </p:spTree>
    <p:extLst>
      <p:ext uri="{BB962C8B-B14F-4D97-AF65-F5344CB8AC3E}">
        <p14:creationId xmlns:p14="http://schemas.microsoft.com/office/powerpoint/2010/main" val="3650371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r>
              <a:rPr lang="en-US"/>
              <a:t>Jonathan B. Bricker, PhD</a:t>
            </a:r>
          </a:p>
        </p:txBody>
      </p:sp>
      <p:sp>
        <p:nvSpPr>
          <p:cNvPr id="56323" name="Rectangle 3"/>
          <p:cNvSpPr>
            <a:spLocks noGrp="1" noChangeArrowheads="1"/>
          </p:cNvSpPr>
          <p:nvPr>
            <p:ph type="dt" idx="1"/>
          </p:nvPr>
        </p:nvSpPr>
        <p:spPr bwMode="auto">
          <a:xfrm>
            <a:off x="3957638" y="0"/>
            <a:ext cx="3027362" cy="465138"/>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r>
              <a:rPr lang="en-US"/>
              <a:t>jbricker@u.washington.edu</a:t>
            </a:r>
          </a:p>
        </p:txBody>
      </p:sp>
      <p:sp>
        <p:nvSpPr>
          <p:cNvPr id="48132"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931863" y="4408488"/>
            <a:ext cx="5121275" cy="4179887"/>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0" y="8818563"/>
            <a:ext cx="3027363" cy="465137"/>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r>
              <a:rPr lang="en-US"/>
              <a:t>1/17/2008</a:t>
            </a:r>
          </a:p>
        </p:txBody>
      </p:sp>
      <p:sp>
        <p:nvSpPr>
          <p:cNvPr id="56327" name="Rectangle 7"/>
          <p:cNvSpPr>
            <a:spLocks noGrp="1" noChangeArrowheads="1"/>
          </p:cNvSpPr>
          <p:nvPr>
            <p:ph type="sldNum" sz="quarter" idx="5"/>
          </p:nvPr>
        </p:nvSpPr>
        <p:spPr bwMode="auto">
          <a:xfrm>
            <a:off x="3957638" y="8818563"/>
            <a:ext cx="3027362" cy="465137"/>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eaLnBrk="0" hangingPunct="0">
              <a:defRPr sz="1200">
                <a:latin typeface="Times New Roman" pitchFamily="18" charset="0"/>
              </a:defRPr>
            </a:lvl1pPr>
          </a:lstStyle>
          <a:p>
            <a:pPr>
              <a:defRPr/>
            </a:pPr>
            <a:fld id="{D2B39921-D914-4249-8342-83BE25515A8A}" type="slidenum">
              <a:rPr lang="en-US"/>
              <a:pPr>
                <a:defRPr/>
              </a:pPr>
              <a:t>‹#›</a:t>
            </a:fld>
            <a:endParaRPr lang="en-US"/>
          </a:p>
        </p:txBody>
      </p:sp>
    </p:spTree>
    <p:extLst>
      <p:ext uri="{BB962C8B-B14F-4D97-AF65-F5344CB8AC3E}">
        <p14:creationId xmlns:p14="http://schemas.microsoft.com/office/powerpoint/2010/main" val="339223134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Grp="1" noChangeArrowheads="1"/>
          </p:cNvSpPr>
          <p:nvPr/>
        </p:nvSpPr>
        <p:spPr bwMode="auto">
          <a:xfrm>
            <a:off x="0" y="0"/>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Jonathan B. Bricker, PhD</a:t>
            </a:r>
          </a:p>
        </p:txBody>
      </p:sp>
      <p:sp>
        <p:nvSpPr>
          <p:cNvPr id="53251" name="Rectangle 3"/>
          <p:cNvSpPr txBox="1">
            <a:spLocks noGrp="1" noChangeArrowheads="1"/>
          </p:cNvSpPr>
          <p:nvPr/>
        </p:nvSpPr>
        <p:spPr bwMode="auto">
          <a:xfrm>
            <a:off x="3957638" y="0"/>
            <a:ext cx="30273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r>
              <a:rPr lang="en-US" sz="1200">
                <a:latin typeface="Arial" charset="0"/>
              </a:rPr>
              <a:t>jbricker@u.washington.edu</a:t>
            </a:r>
          </a:p>
        </p:txBody>
      </p:sp>
      <p:sp>
        <p:nvSpPr>
          <p:cNvPr id="53252" name="Rectangle 6"/>
          <p:cNvSpPr txBox="1">
            <a:spLocks noGrp="1" noChangeArrowheads="1"/>
          </p:cNvSpPr>
          <p:nvPr/>
        </p:nvSpPr>
        <p:spPr bwMode="auto">
          <a:xfrm>
            <a:off x="0" y="8818563"/>
            <a:ext cx="30273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1/17/2008</a:t>
            </a:r>
          </a:p>
        </p:txBody>
      </p:sp>
      <p:sp>
        <p:nvSpPr>
          <p:cNvPr id="53253" name="Rectangle 7"/>
          <p:cNvSpPr txBox="1">
            <a:spLocks noGrp="1" noChangeArrowheads="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fld id="{4D861A24-D94E-4905-8AE4-66EB2839C325}" type="slidenum">
              <a:rPr lang="en-US" sz="1200">
                <a:latin typeface="Arial" charset="0"/>
              </a:rPr>
              <a:pPr algn="r"/>
              <a:t>10</a:t>
            </a:fld>
            <a:endParaRPr lang="en-US" sz="1200">
              <a:latin typeface="Arial" charset="0"/>
            </a:endParaRP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627" eaLnBrk="0" hangingPunct="0">
              <a:defRPr sz="2400">
                <a:solidFill>
                  <a:schemeClr val="tx1"/>
                </a:solidFill>
                <a:latin typeface="Lucida Sans" pitchFamily="34" charset="0"/>
              </a:defRPr>
            </a:lvl1pPr>
            <a:lvl2pPr marL="741167" indent="-285064" defTabSz="929627" eaLnBrk="0" hangingPunct="0">
              <a:defRPr sz="2400">
                <a:solidFill>
                  <a:schemeClr val="tx1"/>
                </a:solidFill>
                <a:latin typeface="Lucida Sans" pitchFamily="34" charset="0"/>
              </a:defRPr>
            </a:lvl2pPr>
            <a:lvl3pPr marL="1140257" indent="-228051" defTabSz="929627" eaLnBrk="0" hangingPunct="0">
              <a:defRPr sz="2400">
                <a:solidFill>
                  <a:schemeClr val="tx1"/>
                </a:solidFill>
                <a:latin typeface="Lucida Sans" pitchFamily="34" charset="0"/>
              </a:defRPr>
            </a:lvl3pPr>
            <a:lvl4pPr marL="1596360" indent="-228051" defTabSz="929627" eaLnBrk="0" hangingPunct="0">
              <a:defRPr sz="2400">
                <a:solidFill>
                  <a:schemeClr val="tx1"/>
                </a:solidFill>
                <a:latin typeface="Lucida Sans" pitchFamily="34" charset="0"/>
              </a:defRPr>
            </a:lvl4pPr>
            <a:lvl5pPr marL="2052462" indent="-228051" defTabSz="929627" eaLnBrk="0" hangingPunct="0">
              <a:defRPr sz="2400">
                <a:solidFill>
                  <a:schemeClr val="tx1"/>
                </a:solidFill>
                <a:latin typeface="Lucida Sans" pitchFamily="34" charset="0"/>
              </a:defRPr>
            </a:lvl5pPr>
            <a:lvl6pPr marL="2508565" indent="-228051" defTabSz="929627" eaLnBrk="0" fontAlgn="base" hangingPunct="0">
              <a:spcBef>
                <a:spcPct val="0"/>
              </a:spcBef>
              <a:spcAft>
                <a:spcPct val="0"/>
              </a:spcAft>
              <a:defRPr sz="2400">
                <a:solidFill>
                  <a:schemeClr val="tx1"/>
                </a:solidFill>
                <a:latin typeface="Lucida Sans" pitchFamily="34" charset="0"/>
              </a:defRPr>
            </a:lvl6pPr>
            <a:lvl7pPr marL="2964668" indent="-228051" defTabSz="929627" eaLnBrk="0" fontAlgn="base" hangingPunct="0">
              <a:spcBef>
                <a:spcPct val="0"/>
              </a:spcBef>
              <a:spcAft>
                <a:spcPct val="0"/>
              </a:spcAft>
              <a:defRPr sz="2400">
                <a:solidFill>
                  <a:schemeClr val="tx1"/>
                </a:solidFill>
                <a:latin typeface="Lucida Sans" pitchFamily="34" charset="0"/>
              </a:defRPr>
            </a:lvl7pPr>
            <a:lvl8pPr marL="3420770" indent="-228051" defTabSz="929627" eaLnBrk="0" fontAlgn="base" hangingPunct="0">
              <a:spcBef>
                <a:spcPct val="0"/>
              </a:spcBef>
              <a:spcAft>
                <a:spcPct val="0"/>
              </a:spcAft>
              <a:defRPr sz="2400">
                <a:solidFill>
                  <a:schemeClr val="tx1"/>
                </a:solidFill>
                <a:latin typeface="Lucida Sans" pitchFamily="34" charset="0"/>
              </a:defRPr>
            </a:lvl8pPr>
            <a:lvl9pPr marL="3876873" indent="-228051" defTabSz="929627" eaLnBrk="0" fontAlgn="base" hangingPunct="0">
              <a:spcBef>
                <a:spcPct val="0"/>
              </a:spcBef>
              <a:spcAft>
                <a:spcPct val="0"/>
              </a:spcAft>
              <a:defRPr sz="2400">
                <a:solidFill>
                  <a:schemeClr val="tx1"/>
                </a:solidFill>
                <a:latin typeface="Lucida Sans" pitchFamily="34" charset="0"/>
              </a:defRPr>
            </a:lvl9pPr>
          </a:lstStyle>
          <a:p>
            <a:fld id="{04EE9D95-2C79-4F6D-AC3D-A616791E446A}" type="slidenum">
              <a:rPr lang="en-US" altLang="en-US" sz="1200">
                <a:latin typeface="Times New Roman" pitchFamily="18" charset="0"/>
              </a:rPr>
              <a:pPr/>
              <a:t>11</a:t>
            </a:fld>
            <a:endParaRPr lang="en-US" altLang="en-US" sz="120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627" eaLnBrk="0" hangingPunct="0">
              <a:defRPr sz="2400">
                <a:solidFill>
                  <a:schemeClr val="tx1"/>
                </a:solidFill>
                <a:latin typeface="Lucida Sans" pitchFamily="34" charset="0"/>
              </a:defRPr>
            </a:lvl1pPr>
            <a:lvl2pPr marL="741167" indent="-285064" defTabSz="929627" eaLnBrk="0" hangingPunct="0">
              <a:defRPr sz="2400">
                <a:solidFill>
                  <a:schemeClr val="tx1"/>
                </a:solidFill>
                <a:latin typeface="Lucida Sans" pitchFamily="34" charset="0"/>
              </a:defRPr>
            </a:lvl2pPr>
            <a:lvl3pPr marL="1140257" indent="-228051" defTabSz="929627" eaLnBrk="0" hangingPunct="0">
              <a:defRPr sz="2400">
                <a:solidFill>
                  <a:schemeClr val="tx1"/>
                </a:solidFill>
                <a:latin typeface="Lucida Sans" pitchFamily="34" charset="0"/>
              </a:defRPr>
            </a:lvl3pPr>
            <a:lvl4pPr marL="1596360" indent="-228051" defTabSz="929627" eaLnBrk="0" hangingPunct="0">
              <a:defRPr sz="2400">
                <a:solidFill>
                  <a:schemeClr val="tx1"/>
                </a:solidFill>
                <a:latin typeface="Lucida Sans" pitchFamily="34" charset="0"/>
              </a:defRPr>
            </a:lvl4pPr>
            <a:lvl5pPr marL="2052462" indent="-228051" defTabSz="929627" eaLnBrk="0" hangingPunct="0">
              <a:defRPr sz="2400">
                <a:solidFill>
                  <a:schemeClr val="tx1"/>
                </a:solidFill>
                <a:latin typeface="Lucida Sans" pitchFamily="34" charset="0"/>
              </a:defRPr>
            </a:lvl5pPr>
            <a:lvl6pPr marL="2508565" indent="-228051" defTabSz="929627" eaLnBrk="0" fontAlgn="base" hangingPunct="0">
              <a:spcBef>
                <a:spcPct val="0"/>
              </a:spcBef>
              <a:spcAft>
                <a:spcPct val="0"/>
              </a:spcAft>
              <a:defRPr sz="2400">
                <a:solidFill>
                  <a:schemeClr val="tx1"/>
                </a:solidFill>
                <a:latin typeface="Lucida Sans" pitchFamily="34" charset="0"/>
              </a:defRPr>
            </a:lvl6pPr>
            <a:lvl7pPr marL="2964668" indent="-228051" defTabSz="929627" eaLnBrk="0" fontAlgn="base" hangingPunct="0">
              <a:spcBef>
                <a:spcPct val="0"/>
              </a:spcBef>
              <a:spcAft>
                <a:spcPct val="0"/>
              </a:spcAft>
              <a:defRPr sz="2400">
                <a:solidFill>
                  <a:schemeClr val="tx1"/>
                </a:solidFill>
                <a:latin typeface="Lucida Sans" pitchFamily="34" charset="0"/>
              </a:defRPr>
            </a:lvl7pPr>
            <a:lvl8pPr marL="3420770" indent="-228051" defTabSz="929627" eaLnBrk="0" fontAlgn="base" hangingPunct="0">
              <a:spcBef>
                <a:spcPct val="0"/>
              </a:spcBef>
              <a:spcAft>
                <a:spcPct val="0"/>
              </a:spcAft>
              <a:defRPr sz="2400">
                <a:solidFill>
                  <a:schemeClr val="tx1"/>
                </a:solidFill>
                <a:latin typeface="Lucida Sans" pitchFamily="34" charset="0"/>
              </a:defRPr>
            </a:lvl8pPr>
            <a:lvl9pPr marL="3876873" indent="-228051" defTabSz="929627" eaLnBrk="0" fontAlgn="base" hangingPunct="0">
              <a:spcBef>
                <a:spcPct val="0"/>
              </a:spcBef>
              <a:spcAft>
                <a:spcPct val="0"/>
              </a:spcAft>
              <a:defRPr sz="2400">
                <a:solidFill>
                  <a:schemeClr val="tx1"/>
                </a:solidFill>
                <a:latin typeface="Lucida Sans" pitchFamily="34" charset="0"/>
              </a:defRPr>
            </a:lvl9pPr>
          </a:lstStyle>
          <a:p>
            <a:fld id="{5D48F0FD-DA6B-4836-9617-BEC6AC1D9C59}" type="slidenum">
              <a:rPr lang="en-US" altLang="en-US" sz="1200">
                <a:latin typeface="Times New Roman" pitchFamily="18" charset="0"/>
              </a:rPr>
              <a:pPr/>
              <a:t>12</a:t>
            </a:fld>
            <a:endParaRPr lang="en-US" altLang="en-US" sz="120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Grp="1" noChangeArrowheads="1"/>
          </p:cNvSpPr>
          <p:nvPr/>
        </p:nvSpPr>
        <p:spPr bwMode="auto">
          <a:xfrm>
            <a:off x="0" y="0"/>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Jonathan B. Bricker, PhD</a:t>
            </a:r>
          </a:p>
        </p:txBody>
      </p:sp>
      <p:sp>
        <p:nvSpPr>
          <p:cNvPr id="53251" name="Rectangle 3"/>
          <p:cNvSpPr txBox="1">
            <a:spLocks noGrp="1" noChangeArrowheads="1"/>
          </p:cNvSpPr>
          <p:nvPr/>
        </p:nvSpPr>
        <p:spPr bwMode="auto">
          <a:xfrm>
            <a:off x="3957638" y="0"/>
            <a:ext cx="30273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r>
              <a:rPr lang="en-US" sz="1200">
                <a:latin typeface="Arial" charset="0"/>
              </a:rPr>
              <a:t>jbricker@u.washington.edu</a:t>
            </a:r>
          </a:p>
        </p:txBody>
      </p:sp>
      <p:sp>
        <p:nvSpPr>
          <p:cNvPr id="53252" name="Rectangle 6"/>
          <p:cNvSpPr txBox="1">
            <a:spLocks noGrp="1" noChangeArrowheads="1"/>
          </p:cNvSpPr>
          <p:nvPr/>
        </p:nvSpPr>
        <p:spPr bwMode="auto">
          <a:xfrm>
            <a:off x="0" y="8818563"/>
            <a:ext cx="30273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1/17/2008</a:t>
            </a:r>
          </a:p>
        </p:txBody>
      </p:sp>
      <p:sp>
        <p:nvSpPr>
          <p:cNvPr id="53253" name="Rectangle 7"/>
          <p:cNvSpPr txBox="1">
            <a:spLocks noGrp="1" noChangeArrowheads="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fld id="{4D861A24-D94E-4905-8AE4-66EB2839C325}" type="slidenum">
              <a:rPr lang="en-US" sz="1200">
                <a:latin typeface="Arial" charset="0"/>
              </a:rPr>
              <a:pPr algn="r"/>
              <a:t>13</a:t>
            </a:fld>
            <a:endParaRPr lang="en-US" sz="1200">
              <a:latin typeface="Arial" charset="0"/>
            </a:endParaRP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txBox="1">
            <a:spLocks noGrp="1" noChangeArrowheads="1"/>
          </p:cNvSpPr>
          <p:nvPr/>
        </p:nvSpPr>
        <p:spPr bwMode="auto">
          <a:xfrm>
            <a:off x="0" y="0"/>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Jonathan B. Bricker, PhD</a:t>
            </a:r>
          </a:p>
        </p:txBody>
      </p:sp>
      <p:sp>
        <p:nvSpPr>
          <p:cNvPr id="41987" name="Rectangle 3"/>
          <p:cNvSpPr txBox="1">
            <a:spLocks noGrp="1" noChangeArrowheads="1"/>
          </p:cNvSpPr>
          <p:nvPr/>
        </p:nvSpPr>
        <p:spPr bwMode="auto">
          <a:xfrm>
            <a:off x="3957638" y="0"/>
            <a:ext cx="30273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r>
              <a:rPr lang="en-US" sz="1200">
                <a:latin typeface="Arial" charset="0"/>
              </a:rPr>
              <a:t>jbricker@u.washington.edu</a:t>
            </a:r>
          </a:p>
        </p:txBody>
      </p:sp>
      <p:sp>
        <p:nvSpPr>
          <p:cNvPr id="41988" name="Rectangle 6"/>
          <p:cNvSpPr txBox="1">
            <a:spLocks noGrp="1" noChangeArrowheads="1"/>
          </p:cNvSpPr>
          <p:nvPr/>
        </p:nvSpPr>
        <p:spPr bwMode="auto">
          <a:xfrm>
            <a:off x="0" y="8818563"/>
            <a:ext cx="30273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1/17/2008</a:t>
            </a:r>
          </a:p>
        </p:txBody>
      </p:sp>
      <p:sp>
        <p:nvSpPr>
          <p:cNvPr id="41989" name="Rectangle 7"/>
          <p:cNvSpPr txBox="1">
            <a:spLocks noGrp="1" noChangeArrowheads="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fld id="{90522597-841C-41FD-85DF-133676318E03}" type="slidenum">
              <a:rPr lang="en-US" sz="1200">
                <a:latin typeface="Arial" charset="0"/>
              </a:rPr>
              <a:pPr algn="r"/>
              <a:t>14</a:t>
            </a:fld>
            <a:endParaRPr lang="en-US" sz="1200">
              <a:latin typeface="Arial" charset="0"/>
            </a:endParaRPr>
          </a:p>
        </p:txBody>
      </p:sp>
      <p:sp>
        <p:nvSpPr>
          <p:cNvPr id="41990" name="Rectangle 2"/>
          <p:cNvSpPr>
            <a:spLocks noGrp="1" noRot="1" noChangeAspect="1" noChangeArrowheads="1" noTextEdit="1"/>
          </p:cNvSpPr>
          <p:nvPr>
            <p:ph type="sldImg"/>
          </p:nvPr>
        </p:nvSpPr>
        <p:spPr>
          <a:ln/>
        </p:spPr>
      </p:sp>
      <p:sp>
        <p:nvSpPr>
          <p:cNvPr id="419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smtClean="0">
              <a:ea typeface="ＭＳ Ｐゴシック" pitchFamily="34" charset="-128"/>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altLang="en-US" sz="1200" smtClean="0">
                <a:latin typeface="Times New Roman" pitchFamily="18" charset="0"/>
              </a:rPr>
              <a:t>Jonathan B. Bricker, PhD</a:t>
            </a:r>
          </a:p>
        </p:txBody>
      </p:sp>
      <p:sp>
        <p:nvSpPr>
          <p:cNvPr id="430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altLang="en-US" sz="1200" smtClean="0">
                <a:latin typeface="Times New Roman" pitchFamily="18" charset="0"/>
              </a:rPr>
              <a:t>jbricker@u.washington.edu</a:t>
            </a:r>
          </a:p>
        </p:txBody>
      </p:sp>
      <p:sp>
        <p:nvSpPr>
          <p:cNvPr id="430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altLang="en-US" sz="1200" smtClean="0">
                <a:latin typeface="Times New Roman" pitchFamily="18" charset="0"/>
              </a:rPr>
              <a:t>1/17/2008</a:t>
            </a:r>
          </a:p>
        </p:txBody>
      </p:sp>
      <p:sp>
        <p:nvSpPr>
          <p:cNvPr id="430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fld id="{2F06F650-CDA9-4430-B739-B818F71E2CD8}" type="slidenum">
              <a:rPr lang="en-US" altLang="en-US" sz="1200" smtClean="0">
                <a:latin typeface="Times New Roman" pitchFamily="18" charset="0"/>
              </a:rPr>
              <a:pPr/>
              <a:t>15</a:t>
            </a:fld>
            <a:endParaRPr lang="en-US" altLang="en-US" sz="1200" smtClean="0">
              <a:latin typeface="Times New Roman" pitchFamily="18" charset="0"/>
            </a:endParaRPr>
          </a:p>
        </p:txBody>
      </p:sp>
      <p:sp>
        <p:nvSpPr>
          <p:cNvPr id="43014" name="Rectangle 2"/>
          <p:cNvSpPr>
            <a:spLocks noGrp="1" noRot="1" noChangeAspect="1" noChangeArrowheads="1" noTextEdit="1"/>
          </p:cNvSpPr>
          <p:nvPr>
            <p:ph type="sldImg"/>
          </p:nvPr>
        </p:nvSpPr>
        <p:spPr>
          <a:ln/>
        </p:spPr>
      </p:sp>
      <p:sp>
        <p:nvSpPr>
          <p:cNvPr id="430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FU data retention was 67% with p=.18 on arm comparison.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altLang="en-US" sz="1200" smtClean="0">
                <a:latin typeface="Times New Roman" pitchFamily="18" charset="0"/>
              </a:rPr>
              <a:t>Jonathan B. Bricker, PhD</a:t>
            </a:r>
          </a:p>
        </p:txBody>
      </p:sp>
      <p:sp>
        <p:nvSpPr>
          <p:cNvPr id="501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altLang="en-US" sz="1200" smtClean="0">
                <a:latin typeface="Times New Roman" pitchFamily="18" charset="0"/>
              </a:rPr>
              <a:t>jbricker@u.washington.edu</a:t>
            </a:r>
          </a:p>
        </p:txBody>
      </p:sp>
      <p:sp>
        <p:nvSpPr>
          <p:cNvPr id="501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altLang="en-US" sz="1200" smtClean="0">
                <a:latin typeface="Times New Roman" pitchFamily="18" charset="0"/>
              </a:rPr>
              <a:t>1/17/2008</a:t>
            </a:r>
          </a:p>
        </p:txBody>
      </p:sp>
      <p:sp>
        <p:nvSpPr>
          <p:cNvPr id="501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fld id="{E3895A78-6562-47A0-8BBD-4433EF7308AD}" type="slidenum">
              <a:rPr lang="en-US" altLang="en-US" sz="1200" smtClean="0">
                <a:latin typeface="Times New Roman" pitchFamily="18" charset="0"/>
              </a:rPr>
              <a:pPr/>
              <a:t>18</a:t>
            </a:fld>
            <a:endParaRPr lang="en-US" altLang="en-US" sz="1200" smtClean="0">
              <a:latin typeface="Times New Roman" pitchFamily="18" charset="0"/>
            </a:endParaRPr>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altLang="en-US" sz="1200" smtClean="0">
                <a:latin typeface="Times New Roman" pitchFamily="18" charset="0"/>
              </a:rPr>
              <a:t>Jonathan B. Bricker, PhD</a:t>
            </a:r>
          </a:p>
        </p:txBody>
      </p:sp>
      <p:sp>
        <p:nvSpPr>
          <p:cNvPr id="501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altLang="en-US" sz="1200" smtClean="0">
                <a:latin typeface="Times New Roman" pitchFamily="18" charset="0"/>
              </a:rPr>
              <a:t>jbricker@u.washington.edu</a:t>
            </a:r>
          </a:p>
        </p:txBody>
      </p:sp>
      <p:sp>
        <p:nvSpPr>
          <p:cNvPr id="501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altLang="en-US" sz="1200" smtClean="0">
                <a:latin typeface="Times New Roman" pitchFamily="18" charset="0"/>
              </a:rPr>
              <a:t>1/17/2008</a:t>
            </a:r>
          </a:p>
        </p:txBody>
      </p:sp>
      <p:sp>
        <p:nvSpPr>
          <p:cNvPr id="501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fld id="{E3895A78-6562-47A0-8BBD-4433EF7308AD}" type="slidenum">
              <a:rPr lang="en-US" altLang="en-US" sz="1200" smtClean="0">
                <a:latin typeface="Times New Roman" pitchFamily="18" charset="0"/>
              </a:rPr>
              <a:pPr/>
              <a:t>21</a:t>
            </a:fld>
            <a:endParaRPr lang="en-US" altLang="en-US" sz="1200" smtClean="0">
              <a:latin typeface="Times New Roman" pitchFamily="18" charset="0"/>
            </a:endParaRPr>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FU data retention was 67% with p=.18 on arm comparison.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txBox="1">
            <a:spLocks noGrp="1" noChangeArrowheads="1"/>
          </p:cNvSpPr>
          <p:nvPr/>
        </p:nvSpPr>
        <p:spPr bwMode="auto">
          <a:xfrm>
            <a:off x="0" y="0"/>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Jonathan B. Bricker, PhD</a:t>
            </a:r>
          </a:p>
        </p:txBody>
      </p:sp>
      <p:sp>
        <p:nvSpPr>
          <p:cNvPr id="58371" name="Rectangle 3"/>
          <p:cNvSpPr txBox="1">
            <a:spLocks noGrp="1" noChangeArrowheads="1"/>
          </p:cNvSpPr>
          <p:nvPr/>
        </p:nvSpPr>
        <p:spPr bwMode="auto">
          <a:xfrm>
            <a:off x="3957638" y="0"/>
            <a:ext cx="30273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r>
              <a:rPr lang="en-US" sz="1200">
                <a:latin typeface="Arial" charset="0"/>
              </a:rPr>
              <a:t>jbricker@u.washington.edu</a:t>
            </a:r>
          </a:p>
        </p:txBody>
      </p:sp>
      <p:sp>
        <p:nvSpPr>
          <p:cNvPr id="58372" name="Rectangle 6"/>
          <p:cNvSpPr txBox="1">
            <a:spLocks noGrp="1" noChangeArrowheads="1"/>
          </p:cNvSpPr>
          <p:nvPr/>
        </p:nvSpPr>
        <p:spPr bwMode="auto">
          <a:xfrm>
            <a:off x="0" y="8818563"/>
            <a:ext cx="30273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1/17/2008</a:t>
            </a:r>
          </a:p>
        </p:txBody>
      </p:sp>
      <p:sp>
        <p:nvSpPr>
          <p:cNvPr id="58373" name="Rectangle 7"/>
          <p:cNvSpPr txBox="1">
            <a:spLocks noGrp="1" noChangeArrowheads="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fld id="{24A30EE7-F93D-4541-AFFA-49E67F2B709B}" type="slidenum">
              <a:rPr lang="en-US" sz="1200">
                <a:latin typeface="Arial" charset="0"/>
              </a:rPr>
              <a:pPr algn="r"/>
              <a:t>24</a:t>
            </a:fld>
            <a:endParaRPr lang="en-US" sz="1200">
              <a:latin typeface="Arial" charset="0"/>
            </a:endParaRPr>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smtClean="0">
              <a:ea typeface="ＭＳ Ｐゴシック" pitchFamily="34" charset="-128"/>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627" eaLnBrk="0" hangingPunct="0">
              <a:defRPr sz="2400">
                <a:solidFill>
                  <a:schemeClr val="tx1"/>
                </a:solidFill>
                <a:latin typeface="Lucida Sans" pitchFamily="34" charset="0"/>
              </a:defRPr>
            </a:lvl1pPr>
            <a:lvl2pPr marL="741167" indent="-285064" defTabSz="929627" eaLnBrk="0" hangingPunct="0">
              <a:defRPr sz="2400">
                <a:solidFill>
                  <a:schemeClr val="tx1"/>
                </a:solidFill>
                <a:latin typeface="Lucida Sans" pitchFamily="34" charset="0"/>
              </a:defRPr>
            </a:lvl2pPr>
            <a:lvl3pPr marL="1140257" indent="-228051" defTabSz="929627" eaLnBrk="0" hangingPunct="0">
              <a:defRPr sz="2400">
                <a:solidFill>
                  <a:schemeClr val="tx1"/>
                </a:solidFill>
                <a:latin typeface="Lucida Sans" pitchFamily="34" charset="0"/>
              </a:defRPr>
            </a:lvl3pPr>
            <a:lvl4pPr marL="1596360" indent="-228051" defTabSz="929627" eaLnBrk="0" hangingPunct="0">
              <a:defRPr sz="2400">
                <a:solidFill>
                  <a:schemeClr val="tx1"/>
                </a:solidFill>
                <a:latin typeface="Lucida Sans" pitchFamily="34" charset="0"/>
              </a:defRPr>
            </a:lvl4pPr>
            <a:lvl5pPr marL="2052462" indent="-228051" defTabSz="929627" eaLnBrk="0" hangingPunct="0">
              <a:defRPr sz="2400">
                <a:solidFill>
                  <a:schemeClr val="tx1"/>
                </a:solidFill>
                <a:latin typeface="Lucida Sans" pitchFamily="34" charset="0"/>
              </a:defRPr>
            </a:lvl5pPr>
            <a:lvl6pPr marL="2508565" indent="-228051" defTabSz="929627" eaLnBrk="0" fontAlgn="base" hangingPunct="0">
              <a:spcBef>
                <a:spcPct val="0"/>
              </a:spcBef>
              <a:spcAft>
                <a:spcPct val="0"/>
              </a:spcAft>
              <a:defRPr sz="2400">
                <a:solidFill>
                  <a:schemeClr val="tx1"/>
                </a:solidFill>
                <a:latin typeface="Lucida Sans" pitchFamily="34" charset="0"/>
              </a:defRPr>
            </a:lvl6pPr>
            <a:lvl7pPr marL="2964668" indent="-228051" defTabSz="929627" eaLnBrk="0" fontAlgn="base" hangingPunct="0">
              <a:spcBef>
                <a:spcPct val="0"/>
              </a:spcBef>
              <a:spcAft>
                <a:spcPct val="0"/>
              </a:spcAft>
              <a:defRPr sz="2400">
                <a:solidFill>
                  <a:schemeClr val="tx1"/>
                </a:solidFill>
                <a:latin typeface="Lucida Sans" pitchFamily="34" charset="0"/>
              </a:defRPr>
            </a:lvl7pPr>
            <a:lvl8pPr marL="3420770" indent="-228051" defTabSz="929627" eaLnBrk="0" fontAlgn="base" hangingPunct="0">
              <a:spcBef>
                <a:spcPct val="0"/>
              </a:spcBef>
              <a:spcAft>
                <a:spcPct val="0"/>
              </a:spcAft>
              <a:defRPr sz="2400">
                <a:solidFill>
                  <a:schemeClr val="tx1"/>
                </a:solidFill>
                <a:latin typeface="Lucida Sans" pitchFamily="34" charset="0"/>
              </a:defRPr>
            </a:lvl8pPr>
            <a:lvl9pPr marL="3876873" indent="-228051" defTabSz="929627" eaLnBrk="0" fontAlgn="base" hangingPunct="0">
              <a:spcBef>
                <a:spcPct val="0"/>
              </a:spcBef>
              <a:spcAft>
                <a:spcPct val="0"/>
              </a:spcAft>
              <a:defRPr sz="2400">
                <a:solidFill>
                  <a:schemeClr val="tx1"/>
                </a:solidFill>
                <a:latin typeface="Lucida Sans" pitchFamily="34" charset="0"/>
              </a:defRPr>
            </a:lvl9pPr>
          </a:lstStyle>
          <a:p>
            <a:fld id="{280CBAA3-0394-461B-B066-42E2FABC61F3}" type="slidenum">
              <a:rPr lang="en-US" altLang="en-US" sz="1200">
                <a:latin typeface="Times New Roman" pitchFamily="18" charset="0"/>
              </a:rPr>
              <a:pPr/>
              <a:t>26</a:t>
            </a:fld>
            <a:endParaRPr lang="en-US" altLang="en-US" sz="120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are about 22-24% effective (6 month quit rates). These txs can be done within the main treatment session. They take no more than 10 minutes per session and repeatedly (5-10 sessions) because short and frequent sessions are more effective than long and less frequent sessions. Each module should take more than 10 minutes. Once you reach 10 minutes, stop where you are, give client an assignment, and in the next session continue where you left off.</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627" eaLnBrk="0" hangingPunct="0">
              <a:defRPr sz="2400">
                <a:solidFill>
                  <a:schemeClr val="tx1"/>
                </a:solidFill>
                <a:latin typeface="Lucida Sans" pitchFamily="34" charset="0"/>
              </a:defRPr>
            </a:lvl1pPr>
            <a:lvl2pPr marL="741167" indent="-285064" defTabSz="929627" eaLnBrk="0" hangingPunct="0">
              <a:defRPr sz="2400">
                <a:solidFill>
                  <a:schemeClr val="tx1"/>
                </a:solidFill>
                <a:latin typeface="Lucida Sans" pitchFamily="34" charset="0"/>
              </a:defRPr>
            </a:lvl2pPr>
            <a:lvl3pPr marL="1140257" indent="-228051" defTabSz="929627" eaLnBrk="0" hangingPunct="0">
              <a:defRPr sz="2400">
                <a:solidFill>
                  <a:schemeClr val="tx1"/>
                </a:solidFill>
                <a:latin typeface="Lucida Sans" pitchFamily="34" charset="0"/>
              </a:defRPr>
            </a:lvl3pPr>
            <a:lvl4pPr marL="1596360" indent="-228051" defTabSz="929627" eaLnBrk="0" hangingPunct="0">
              <a:defRPr sz="2400">
                <a:solidFill>
                  <a:schemeClr val="tx1"/>
                </a:solidFill>
                <a:latin typeface="Lucida Sans" pitchFamily="34" charset="0"/>
              </a:defRPr>
            </a:lvl4pPr>
            <a:lvl5pPr marL="2052462" indent="-228051" defTabSz="929627" eaLnBrk="0" hangingPunct="0">
              <a:defRPr sz="2400">
                <a:solidFill>
                  <a:schemeClr val="tx1"/>
                </a:solidFill>
                <a:latin typeface="Lucida Sans" pitchFamily="34" charset="0"/>
              </a:defRPr>
            </a:lvl5pPr>
            <a:lvl6pPr marL="2508565" indent="-228051" defTabSz="929627" eaLnBrk="0" fontAlgn="base" hangingPunct="0">
              <a:spcBef>
                <a:spcPct val="0"/>
              </a:spcBef>
              <a:spcAft>
                <a:spcPct val="0"/>
              </a:spcAft>
              <a:defRPr sz="2400">
                <a:solidFill>
                  <a:schemeClr val="tx1"/>
                </a:solidFill>
                <a:latin typeface="Lucida Sans" pitchFamily="34" charset="0"/>
              </a:defRPr>
            </a:lvl6pPr>
            <a:lvl7pPr marL="2964668" indent="-228051" defTabSz="929627" eaLnBrk="0" fontAlgn="base" hangingPunct="0">
              <a:spcBef>
                <a:spcPct val="0"/>
              </a:spcBef>
              <a:spcAft>
                <a:spcPct val="0"/>
              </a:spcAft>
              <a:defRPr sz="2400">
                <a:solidFill>
                  <a:schemeClr val="tx1"/>
                </a:solidFill>
                <a:latin typeface="Lucida Sans" pitchFamily="34" charset="0"/>
              </a:defRPr>
            </a:lvl7pPr>
            <a:lvl8pPr marL="3420770" indent="-228051" defTabSz="929627" eaLnBrk="0" fontAlgn="base" hangingPunct="0">
              <a:spcBef>
                <a:spcPct val="0"/>
              </a:spcBef>
              <a:spcAft>
                <a:spcPct val="0"/>
              </a:spcAft>
              <a:defRPr sz="2400">
                <a:solidFill>
                  <a:schemeClr val="tx1"/>
                </a:solidFill>
                <a:latin typeface="Lucida Sans" pitchFamily="34" charset="0"/>
              </a:defRPr>
            </a:lvl8pPr>
            <a:lvl9pPr marL="3876873" indent="-228051" defTabSz="929627" eaLnBrk="0" fontAlgn="base" hangingPunct="0">
              <a:spcBef>
                <a:spcPct val="0"/>
              </a:spcBef>
              <a:spcAft>
                <a:spcPct val="0"/>
              </a:spcAft>
              <a:defRPr sz="2400">
                <a:solidFill>
                  <a:schemeClr val="tx1"/>
                </a:solidFill>
                <a:latin typeface="Lucida Sans" pitchFamily="34" charset="0"/>
              </a:defRPr>
            </a:lvl9pPr>
          </a:lstStyle>
          <a:p>
            <a:fld id="{D805365D-6DE6-4FF6-AF38-042F90C34F5B}" type="slidenum">
              <a:rPr lang="en-US" altLang="en-US" sz="1200">
                <a:latin typeface="Times New Roman" pitchFamily="18" charset="0"/>
              </a:rPr>
              <a:pPr/>
              <a:t>29</a:t>
            </a:fld>
            <a:endParaRPr lang="en-US" altLang="en-US" sz="120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intense tx say that pharmacotherapy is designed to help clients manage withdrawal symptoms of cessation and/or urges to smoke. Common symptoms are irritability, tension, headaches, poor concentration, increased hunger, trouble sleeping  </a:t>
            </a:r>
          </a:p>
          <a:p>
            <a:endParaRPr lang="en-US" altLang="en-US" smtClean="0"/>
          </a:p>
          <a:p>
            <a:r>
              <a:rPr lang="en-US" altLang="en-US" smtClean="0"/>
              <a:t>If clients want to supplement behavioral treatment with pharmacotherapy then its best they choose one or a combination of options in advance, as certain options like need to start about 4 weeks in advance of quitting to allow for gradual fading or time for the drugs to be effective by the time they quit. For example, buproprion is suited for treating co-morbid depression and takes about 4 weeks before it would be effective.  </a:t>
            </a:r>
          </a:p>
          <a:p>
            <a:endParaRPr lang="en-US" altLang="en-US" smtClean="0"/>
          </a:p>
          <a:p>
            <a:r>
              <a:rPr lang="en-US" altLang="en-US" smtClean="0"/>
              <a:t>Women that NRT is somewhat less effective in women perhaps bc NRT is more effective in suppressing wd in men than women </a:t>
            </a:r>
          </a:p>
          <a:p>
            <a:endParaRPr lang="en-US" altLang="en-US" smtClean="0"/>
          </a:p>
          <a:p>
            <a:r>
              <a:rPr lang="en-US" altLang="en-US" smtClean="0"/>
              <a:t>Adolescents: Debatable whether NRT is effective or harmful</a:t>
            </a:r>
          </a:p>
          <a:p>
            <a:endParaRPr lang="en-US" altLang="en-US" smtClean="0"/>
          </a:p>
          <a:p>
            <a:r>
              <a:rPr lang="en-US" altLang="en-US" smtClean="0"/>
              <a:t>For brief treatment, just refer clients to their PCP for pharmacotherapy or see a local pharmacist for an OTC pharmacotherapy.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627" eaLnBrk="0" hangingPunct="0">
              <a:defRPr sz="2400">
                <a:solidFill>
                  <a:schemeClr val="tx1"/>
                </a:solidFill>
                <a:latin typeface="Lucida Sans" pitchFamily="34" charset="0"/>
              </a:defRPr>
            </a:lvl1pPr>
            <a:lvl2pPr marL="741167" indent="-285064" defTabSz="929627" eaLnBrk="0" hangingPunct="0">
              <a:defRPr sz="2400">
                <a:solidFill>
                  <a:schemeClr val="tx1"/>
                </a:solidFill>
                <a:latin typeface="Lucida Sans" pitchFamily="34" charset="0"/>
              </a:defRPr>
            </a:lvl2pPr>
            <a:lvl3pPr marL="1140257" indent="-228051" defTabSz="929627" eaLnBrk="0" hangingPunct="0">
              <a:defRPr sz="2400">
                <a:solidFill>
                  <a:schemeClr val="tx1"/>
                </a:solidFill>
                <a:latin typeface="Lucida Sans" pitchFamily="34" charset="0"/>
              </a:defRPr>
            </a:lvl3pPr>
            <a:lvl4pPr marL="1596360" indent="-228051" defTabSz="929627" eaLnBrk="0" hangingPunct="0">
              <a:defRPr sz="2400">
                <a:solidFill>
                  <a:schemeClr val="tx1"/>
                </a:solidFill>
                <a:latin typeface="Lucida Sans" pitchFamily="34" charset="0"/>
              </a:defRPr>
            </a:lvl4pPr>
            <a:lvl5pPr marL="2052462" indent="-228051" defTabSz="929627" eaLnBrk="0" hangingPunct="0">
              <a:defRPr sz="2400">
                <a:solidFill>
                  <a:schemeClr val="tx1"/>
                </a:solidFill>
                <a:latin typeface="Lucida Sans" pitchFamily="34" charset="0"/>
              </a:defRPr>
            </a:lvl5pPr>
            <a:lvl6pPr marL="2508565" indent="-228051" defTabSz="929627" eaLnBrk="0" fontAlgn="base" hangingPunct="0">
              <a:spcBef>
                <a:spcPct val="0"/>
              </a:spcBef>
              <a:spcAft>
                <a:spcPct val="0"/>
              </a:spcAft>
              <a:defRPr sz="2400">
                <a:solidFill>
                  <a:schemeClr val="tx1"/>
                </a:solidFill>
                <a:latin typeface="Lucida Sans" pitchFamily="34" charset="0"/>
              </a:defRPr>
            </a:lvl6pPr>
            <a:lvl7pPr marL="2964668" indent="-228051" defTabSz="929627" eaLnBrk="0" fontAlgn="base" hangingPunct="0">
              <a:spcBef>
                <a:spcPct val="0"/>
              </a:spcBef>
              <a:spcAft>
                <a:spcPct val="0"/>
              </a:spcAft>
              <a:defRPr sz="2400">
                <a:solidFill>
                  <a:schemeClr val="tx1"/>
                </a:solidFill>
                <a:latin typeface="Lucida Sans" pitchFamily="34" charset="0"/>
              </a:defRPr>
            </a:lvl7pPr>
            <a:lvl8pPr marL="3420770" indent="-228051" defTabSz="929627" eaLnBrk="0" fontAlgn="base" hangingPunct="0">
              <a:spcBef>
                <a:spcPct val="0"/>
              </a:spcBef>
              <a:spcAft>
                <a:spcPct val="0"/>
              </a:spcAft>
              <a:defRPr sz="2400">
                <a:solidFill>
                  <a:schemeClr val="tx1"/>
                </a:solidFill>
                <a:latin typeface="Lucida Sans" pitchFamily="34" charset="0"/>
              </a:defRPr>
            </a:lvl8pPr>
            <a:lvl9pPr marL="3876873" indent="-228051" defTabSz="929627" eaLnBrk="0" fontAlgn="base" hangingPunct="0">
              <a:spcBef>
                <a:spcPct val="0"/>
              </a:spcBef>
              <a:spcAft>
                <a:spcPct val="0"/>
              </a:spcAft>
              <a:defRPr sz="2400">
                <a:solidFill>
                  <a:schemeClr val="tx1"/>
                </a:solidFill>
                <a:latin typeface="Lucida Sans" pitchFamily="34" charset="0"/>
              </a:defRPr>
            </a:lvl9pPr>
          </a:lstStyle>
          <a:p>
            <a:fld id="{419DC512-A3CB-44B2-B291-D832F34865B9}" type="slidenum">
              <a:rPr lang="en-US" altLang="en-US" sz="1200">
                <a:latin typeface="Times New Roman" pitchFamily="18" charset="0"/>
              </a:rPr>
              <a:pPr/>
              <a:t>30</a:t>
            </a:fld>
            <a:endParaRPr lang="en-US" altLang="en-US" sz="120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Options 1 and 2 should be used for intensive tx</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627" eaLnBrk="0" hangingPunct="0">
              <a:defRPr sz="2400">
                <a:solidFill>
                  <a:schemeClr val="tx1"/>
                </a:solidFill>
                <a:latin typeface="Lucida Sans" pitchFamily="34" charset="0"/>
              </a:defRPr>
            </a:lvl1pPr>
            <a:lvl2pPr marL="741167" indent="-285064" defTabSz="929627" eaLnBrk="0" hangingPunct="0">
              <a:defRPr sz="2400">
                <a:solidFill>
                  <a:schemeClr val="tx1"/>
                </a:solidFill>
                <a:latin typeface="Lucida Sans" pitchFamily="34" charset="0"/>
              </a:defRPr>
            </a:lvl2pPr>
            <a:lvl3pPr marL="1140257" indent="-228051" defTabSz="929627" eaLnBrk="0" hangingPunct="0">
              <a:defRPr sz="2400">
                <a:solidFill>
                  <a:schemeClr val="tx1"/>
                </a:solidFill>
                <a:latin typeface="Lucida Sans" pitchFamily="34" charset="0"/>
              </a:defRPr>
            </a:lvl3pPr>
            <a:lvl4pPr marL="1596360" indent="-228051" defTabSz="929627" eaLnBrk="0" hangingPunct="0">
              <a:defRPr sz="2400">
                <a:solidFill>
                  <a:schemeClr val="tx1"/>
                </a:solidFill>
                <a:latin typeface="Lucida Sans" pitchFamily="34" charset="0"/>
              </a:defRPr>
            </a:lvl4pPr>
            <a:lvl5pPr marL="2052462" indent="-228051" defTabSz="929627" eaLnBrk="0" hangingPunct="0">
              <a:defRPr sz="2400">
                <a:solidFill>
                  <a:schemeClr val="tx1"/>
                </a:solidFill>
                <a:latin typeface="Lucida Sans" pitchFamily="34" charset="0"/>
              </a:defRPr>
            </a:lvl5pPr>
            <a:lvl6pPr marL="2508565" indent="-228051" defTabSz="929627" eaLnBrk="0" fontAlgn="base" hangingPunct="0">
              <a:spcBef>
                <a:spcPct val="0"/>
              </a:spcBef>
              <a:spcAft>
                <a:spcPct val="0"/>
              </a:spcAft>
              <a:defRPr sz="2400">
                <a:solidFill>
                  <a:schemeClr val="tx1"/>
                </a:solidFill>
                <a:latin typeface="Lucida Sans" pitchFamily="34" charset="0"/>
              </a:defRPr>
            </a:lvl6pPr>
            <a:lvl7pPr marL="2964668" indent="-228051" defTabSz="929627" eaLnBrk="0" fontAlgn="base" hangingPunct="0">
              <a:spcBef>
                <a:spcPct val="0"/>
              </a:spcBef>
              <a:spcAft>
                <a:spcPct val="0"/>
              </a:spcAft>
              <a:defRPr sz="2400">
                <a:solidFill>
                  <a:schemeClr val="tx1"/>
                </a:solidFill>
                <a:latin typeface="Lucida Sans" pitchFamily="34" charset="0"/>
              </a:defRPr>
            </a:lvl7pPr>
            <a:lvl8pPr marL="3420770" indent="-228051" defTabSz="929627" eaLnBrk="0" fontAlgn="base" hangingPunct="0">
              <a:spcBef>
                <a:spcPct val="0"/>
              </a:spcBef>
              <a:spcAft>
                <a:spcPct val="0"/>
              </a:spcAft>
              <a:defRPr sz="2400">
                <a:solidFill>
                  <a:schemeClr val="tx1"/>
                </a:solidFill>
                <a:latin typeface="Lucida Sans" pitchFamily="34" charset="0"/>
              </a:defRPr>
            </a:lvl8pPr>
            <a:lvl9pPr marL="3876873" indent="-228051" defTabSz="929627" eaLnBrk="0" fontAlgn="base" hangingPunct="0">
              <a:spcBef>
                <a:spcPct val="0"/>
              </a:spcBef>
              <a:spcAft>
                <a:spcPct val="0"/>
              </a:spcAft>
              <a:defRPr sz="2400">
                <a:solidFill>
                  <a:schemeClr val="tx1"/>
                </a:solidFill>
                <a:latin typeface="Lucida Sans" pitchFamily="34" charset="0"/>
              </a:defRPr>
            </a:lvl9pPr>
          </a:lstStyle>
          <a:p>
            <a:fld id="{650418EF-D807-4827-A0D0-7F1724F887C7}" type="slidenum">
              <a:rPr lang="en-US" altLang="en-US" sz="1200">
                <a:latin typeface="Times New Roman" pitchFamily="18" charset="0"/>
              </a:rPr>
              <a:pPr/>
              <a:t>31</a:t>
            </a:fld>
            <a:endParaRPr lang="en-US" altLang="en-US" sz="120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philosophy of the approach is to integrate current CBT technologies into the treatment of smoking cessation. These techniques can be integrated and applied alongside your work on co-morbid mental disorders.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altLang="en-US" sz="1200" smtClean="0">
                <a:latin typeface="Times New Roman" pitchFamily="18" charset="0"/>
              </a:rPr>
              <a:t>Jonathan B. Bricker, PhD</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altLang="en-US" sz="1200" smtClean="0">
                <a:latin typeface="Times New Roman" pitchFamily="18" charset="0"/>
              </a:rPr>
              <a:t>jbricker@u.washington.edu</a:t>
            </a:r>
          </a:p>
        </p:txBody>
      </p:sp>
      <p:sp>
        <p:nvSpPr>
          <p:cNvPr id="768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altLang="en-US" sz="1200" smtClean="0">
                <a:latin typeface="Times New Roman" pitchFamily="18" charset="0"/>
              </a:rPr>
              <a:t>1/17/2008</a:t>
            </a:r>
          </a:p>
        </p:txBody>
      </p:sp>
      <p:sp>
        <p:nvSpPr>
          <p:cNvPr id="768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fld id="{1C610CB4-386B-4B2C-AD34-797C8BB2057B}" type="slidenum">
              <a:rPr lang="en-US" altLang="en-US" sz="1200" smtClean="0">
                <a:latin typeface="Times New Roman" pitchFamily="18" charset="0"/>
              </a:rPr>
              <a:pPr/>
              <a:t>3</a:t>
            </a:fld>
            <a:endParaRPr lang="en-US" altLang="en-US" sz="1200" smtClean="0">
              <a:latin typeface="Times New Roman" pitchFamily="18" charset="0"/>
            </a:endParaRPr>
          </a:p>
        </p:txBody>
      </p:sp>
      <p:sp>
        <p:nvSpPr>
          <p:cNvPr id="76806" name="Rectangle 2"/>
          <p:cNvSpPr>
            <a:spLocks noGrp="1" noRot="1" noChangeAspect="1" noChangeArrowheads="1" noTextEdit="1"/>
          </p:cNvSpPr>
          <p:nvPr>
            <p:ph type="sldImg"/>
          </p:nvPr>
        </p:nvSpPr>
        <p:spPr>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627" eaLnBrk="0" hangingPunct="0">
              <a:defRPr sz="2400">
                <a:solidFill>
                  <a:schemeClr val="tx1"/>
                </a:solidFill>
                <a:latin typeface="Lucida Sans" pitchFamily="34" charset="0"/>
              </a:defRPr>
            </a:lvl1pPr>
            <a:lvl2pPr marL="741167" indent="-285064" defTabSz="929627" eaLnBrk="0" hangingPunct="0">
              <a:defRPr sz="2400">
                <a:solidFill>
                  <a:schemeClr val="tx1"/>
                </a:solidFill>
                <a:latin typeface="Lucida Sans" pitchFamily="34" charset="0"/>
              </a:defRPr>
            </a:lvl2pPr>
            <a:lvl3pPr marL="1140257" indent="-228051" defTabSz="929627" eaLnBrk="0" hangingPunct="0">
              <a:defRPr sz="2400">
                <a:solidFill>
                  <a:schemeClr val="tx1"/>
                </a:solidFill>
                <a:latin typeface="Lucida Sans" pitchFamily="34" charset="0"/>
              </a:defRPr>
            </a:lvl3pPr>
            <a:lvl4pPr marL="1596360" indent="-228051" defTabSz="929627" eaLnBrk="0" hangingPunct="0">
              <a:defRPr sz="2400">
                <a:solidFill>
                  <a:schemeClr val="tx1"/>
                </a:solidFill>
                <a:latin typeface="Lucida Sans" pitchFamily="34" charset="0"/>
              </a:defRPr>
            </a:lvl4pPr>
            <a:lvl5pPr marL="2052462" indent="-228051" defTabSz="929627" eaLnBrk="0" hangingPunct="0">
              <a:defRPr sz="2400">
                <a:solidFill>
                  <a:schemeClr val="tx1"/>
                </a:solidFill>
                <a:latin typeface="Lucida Sans" pitchFamily="34" charset="0"/>
              </a:defRPr>
            </a:lvl5pPr>
            <a:lvl6pPr marL="2508565" indent="-228051" defTabSz="929627" eaLnBrk="0" fontAlgn="base" hangingPunct="0">
              <a:spcBef>
                <a:spcPct val="0"/>
              </a:spcBef>
              <a:spcAft>
                <a:spcPct val="0"/>
              </a:spcAft>
              <a:defRPr sz="2400">
                <a:solidFill>
                  <a:schemeClr val="tx1"/>
                </a:solidFill>
                <a:latin typeface="Lucida Sans" pitchFamily="34" charset="0"/>
              </a:defRPr>
            </a:lvl6pPr>
            <a:lvl7pPr marL="2964668" indent="-228051" defTabSz="929627" eaLnBrk="0" fontAlgn="base" hangingPunct="0">
              <a:spcBef>
                <a:spcPct val="0"/>
              </a:spcBef>
              <a:spcAft>
                <a:spcPct val="0"/>
              </a:spcAft>
              <a:defRPr sz="2400">
                <a:solidFill>
                  <a:schemeClr val="tx1"/>
                </a:solidFill>
                <a:latin typeface="Lucida Sans" pitchFamily="34" charset="0"/>
              </a:defRPr>
            </a:lvl7pPr>
            <a:lvl8pPr marL="3420770" indent="-228051" defTabSz="929627" eaLnBrk="0" fontAlgn="base" hangingPunct="0">
              <a:spcBef>
                <a:spcPct val="0"/>
              </a:spcBef>
              <a:spcAft>
                <a:spcPct val="0"/>
              </a:spcAft>
              <a:defRPr sz="2400">
                <a:solidFill>
                  <a:schemeClr val="tx1"/>
                </a:solidFill>
                <a:latin typeface="Lucida Sans" pitchFamily="34" charset="0"/>
              </a:defRPr>
            </a:lvl8pPr>
            <a:lvl9pPr marL="3876873" indent="-228051" defTabSz="929627" eaLnBrk="0" fontAlgn="base" hangingPunct="0">
              <a:spcBef>
                <a:spcPct val="0"/>
              </a:spcBef>
              <a:spcAft>
                <a:spcPct val="0"/>
              </a:spcAft>
              <a:defRPr sz="2400">
                <a:solidFill>
                  <a:schemeClr val="tx1"/>
                </a:solidFill>
                <a:latin typeface="Lucida Sans" pitchFamily="34" charset="0"/>
              </a:defRPr>
            </a:lvl9pPr>
          </a:lstStyle>
          <a:p>
            <a:fld id="{01FFB070-8CDA-4694-8934-B626CA887A5A}" type="slidenum">
              <a:rPr lang="en-US" altLang="en-US" sz="1200">
                <a:latin typeface="Times New Roman" pitchFamily="18" charset="0"/>
              </a:rPr>
              <a:pPr/>
              <a:t>33</a:t>
            </a:fld>
            <a:endParaRPr lang="en-US" altLang="en-US" sz="120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For adolescents, “If I don’t smoke with them, they will think I am weird.” To that, “Notice that you are just having the thought. You don’t have to listen to that.” Or restructure: “How do you know they will think you are weird?” “Would you think your friends were weird if they did not smoke once?” “Are there any times when your friends are not smoking?” So there can be some exceptions. You can decide not to smoke in that situation and it can be ok because it has been OK in the past. </a:t>
            </a:r>
          </a:p>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627" eaLnBrk="0" hangingPunct="0">
              <a:defRPr sz="2400">
                <a:solidFill>
                  <a:schemeClr val="tx1"/>
                </a:solidFill>
                <a:latin typeface="Lucida Sans" pitchFamily="34" charset="0"/>
              </a:defRPr>
            </a:lvl1pPr>
            <a:lvl2pPr marL="741167" indent="-285064" defTabSz="929627" eaLnBrk="0" hangingPunct="0">
              <a:defRPr sz="2400">
                <a:solidFill>
                  <a:schemeClr val="tx1"/>
                </a:solidFill>
                <a:latin typeface="Lucida Sans" pitchFamily="34" charset="0"/>
              </a:defRPr>
            </a:lvl2pPr>
            <a:lvl3pPr marL="1140257" indent="-228051" defTabSz="929627" eaLnBrk="0" hangingPunct="0">
              <a:defRPr sz="2400">
                <a:solidFill>
                  <a:schemeClr val="tx1"/>
                </a:solidFill>
                <a:latin typeface="Lucida Sans" pitchFamily="34" charset="0"/>
              </a:defRPr>
            </a:lvl3pPr>
            <a:lvl4pPr marL="1596360" indent="-228051" defTabSz="929627" eaLnBrk="0" hangingPunct="0">
              <a:defRPr sz="2400">
                <a:solidFill>
                  <a:schemeClr val="tx1"/>
                </a:solidFill>
                <a:latin typeface="Lucida Sans" pitchFamily="34" charset="0"/>
              </a:defRPr>
            </a:lvl4pPr>
            <a:lvl5pPr marL="2052462" indent="-228051" defTabSz="929627" eaLnBrk="0" hangingPunct="0">
              <a:defRPr sz="2400">
                <a:solidFill>
                  <a:schemeClr val="tx1"/>
                </a:solidFill>
                <a:latin typeface="Lucida Sans" pitchFamily="34" charset="0"/>
              </a:defRPr>
            </a:lvl5pPr>
            <a:lvl6pPr marL="2508565" indent="-228051" defTabSz="929627" eaLnBrk="0" fontAlgn="base" hangingPunct="0">
              <a:spcBef>
                <a:spcPct val="0"/>
              </a:spcBef>
              <a:spcAft>
                <a:spcPct val="0"/>
              </a:spcAft>
              <a:defRPr sz="2400">
                <a:solidFill>
                  <a:schemeClr val="tx1"/>
                </a:solidFill>
                <a:latin typeface="Lucida Sans" pitchFamily="34" charset="0"/>
              </a:defRPr>
            </a:lvl6pPr>
            <a:lvl7pPr marL="2964668" indent="-228051" defTabSz="929627" eaLnBrk="0" fontAlgn="base" hangingPunct="0">
              <a:spcBef>
                <a:spcPct val="0"/>
              </a:spcBef>
              <a:spcAft>
                <a:spcPct val="0"/>
              </a:spcAft>
              <a:defRPr sz="2400">
                <a:solidFill>
                  <a:schemeClr val="tx1"/>
                </a:solidFill>
                <a:latin typeface="Lucida Sans" pitchFamily="34" charset="0"/>
              </a:defRPr>
            </a:lvl7pPr>
            <a:lvl8pPr marL="3420770" indent="-228051" defTabSz="929627" eaLnBrk="0" fontAlgn="base" hangingPunct="0">
              <a:spcBef>
                <a:spcPct val="0"/>
              </a:spcBef>
              <a:spcAft>
                <a:spcPct val="0"/>
              </a:spcAft>
              <a:defRPr sz="2400">
                <a:solidFill>
                  <a:schemeClr val="tx1"/>
                </a:solidFill>
                <a:latin typeface="Lucida Sans" pitchFamily="34" charset="0"/>
              </a:defRPr>
            </a:lvl8pPr>
            <a:lvl9pPr marL="3876873" indent="-228051" defTabSz="929627" eaLnBrk="0" fontAlgn="base" hangingPunct="0">
              <a:spcBef>
                <a:spcPct val="0"/>
              </a:spcBef>
              <a:spcAft>
                <a:spcPct val="0"/>
              </a:spcAft>
              <a:defRPr sz="2400">
                <a:solidFill>
                  <a:schemeClr val="tx1"/>
                </a:solidFill>
                <a:latin typeface="Lucida Sans" pitchFamily="34" charset="0"/>
              </a:defRPr>
            </a:lvl9pPr>
          </a:lstStyle>
          <a:p>
            <a:fld id="{01FFB070-8CDA-4694-8934-B626CA887A5A}" type="slidenum">
              <a:rPr lang="en-US" altLang="en-US" sz="1200">
                <a:latin typeface="Times New Roman" pitchFamily="18" charset="0"/>
              </a:rPr>
              <a:pPr/>
              <a:t>34</a:t>
            </a:fld>
            <a:endParaRPr lang="en-US" altLang="en-US" sz="120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For adolescents, “If I don’t smoke with them, they will think I am weird.” To that, “Notice that you are just having the thought. You don’t have to listen to that.” Or restructure: “How do you know they will think you are weird?” “Would you think your friends were weird if they did not smoke once?” “Are there any times when your friends are not smoking?” So there can be some exceptions. You can decide not to smoke in that situation and it can be ok because it has been OK in the past. </a:t>
            </a:r>
          </a:p>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Grp="1" noChangeArrowheads="1"/>
          </p:cNvSpPr>
          <p:nvPr/>
        </p:nvSpPr>
        <p:spPr bwMode="auto">
          <a:xfrm>
            <a:off x="0" y="0"/>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Jonathan B. Bricker, PhD</a:t>
            </a:r>
          </a:p>
        </p:txBody>
      </p:sp>
      <p:sp>
        <p:nvSpPr>
          <p:cNvPr id="53251" name="Rectangle 3"/>
          <p:cNvSpPr txBox="1">
            <a:spLocks noGrp="1" noChangeArrowheads="1"/>
          </p:cNvSpPr>
          <p:nvPr/>
        </p:nvSpPr>
        <p:spPr bwMode="auto">
          <a:xfrm>
            <a:off x="3957638" y="0"/>
            <a:ext cx="30273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r>
              <a:rPr lang="en-US" sz="1200">
                <a:latin typeface="Arial" charset="0"/>
              </a:rPr>
              <a:t>jbricker@u.washington.edu</a:t>
            </a:r>
          </a:p>
        </p:txBody>
      </p:sp>
      <p:sp>
        <p:nvSpPr>
          <p:cNvPr id="53252" name="Rectangle 6"/>
          <p:cNvSpPr txBox="1">
            <a:spLocks noGrp="1" noChangeArrowheads="1"/>
          </p:cNvSpPr>
          <p:nvPr/>
        </p:nvSpPr>
        <p:spPr bwMode="auto">
          <a:xfrm>
            <a:off x="0" y="8818563"/>
            <a:ext cx="30273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1/17/2008</a:t>
            </a:r>
          </a:p>
        </p:txBody>
      </p:sp>
      <p:sp>
        <p:nvSpPr>
          <p:cNvPr id="53253" name="Rectangle 7"/>
          <p:cNvSpPr txBox="1">
            <a:spLocks noGrp="1" noChangeArrowheads="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fld id="{4D861A24-D94E-4905-8AE4-66EB2839C325}" type="slidenum">
              <a:rPr lang="en-US" sz="1200">
                <a:latin typeface="Arial" charset="0"/>
              </a:rPr>
              <a:pPr algn="r"/>
              <a:t>5</a:t>
            </a:fld>
            <a:endParaRPr lang="en-US" sz="1200">
              <a:latin typeface="Arial" charset="0"/>
            </a:endParaRP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Grp="1" noChangeArrowheads="1"/>
          </p:cNvSpPr>
          <p:nvPr/>
        </p:nvSpPr>
        <p:spPr bwMode="auto">
          <a:xfrm>
            <a:off x="0" y="0"/>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Jonathan B. Bricker, PhD</a:t>
            </a:r>
          </a:p>
        </p:txBody>
      </p:sp>
      <p:sp>
        <p:nvSpPr>
          <p:cNvPr id="53251" name="Rectangle 3"/>
          <p:cNvSpPr txBox="1">
            <a:spLocks noGrp="1" noChangeArrowheads="1"/>
          </p:cNvSpPr>
          <p:nvPr/>
        </p:nvSpPr>
        <p:spPr bwMode="auto">
          <a:xfrm>
            <a:off x="3957638" y="0"/>
            <a:ext cx="30273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r>
              <a:rPr lang="en-US" sz="1200">
                <a:latin typeface="Arial" charset="0"/>
              </a:rPr>
              <a:t>jbricker@u.washington.edu</a:t>
            </a:r>
          </a:p>
        </p:txBody>
      </p:sp>
      <p:sp>
        <p:nvSpPr>
          <p:cNvPr id="53252" name="Rectangle 6"/>
          <p:cNvSpPr txBox="1">
            <a:spLocks noGrp="1" noChangeArrowheads="1"/>
          </p:cNvSpPr>
          <p:nvPr/>
        </p:nvSpPr>
        <p:spPr bwMode="auto">
          <a:xfrm>
            <a:off x="0" y="8818563"/>
            <a:ext cx="30273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1/17/2008</a:t>
            </a:r>
          </a:p>
        </p:txBody>
      </p:sp>
      <p:sp>
        <p:nvSpPr>
          <p:cNvPr id="53253" name="Rectangle 7"/>
          <p:cNvSpPr txBox="1">
            <a:spLocks noGrp="1" noChangeArrowheads="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fld id="{4D861A24-D94E-4905-8AE4-66EB2839C325}" type="slidenum">
              <a:rPr lang="en-US" sz="1200">
                <a:latin typeface="Arial" charset="0"/>
              </a:rPr>
              <a:pPr algn="r"/>
              <a:t>6</a:t>
            </a:fld>
            <a:endParaRPr lang="en-US" sz="1200">
              <a:latin typeface="Arial" charset="0"/>
            </a:endParaRP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Grp="1" noChangeArrowheads="1"/>
          </p:cNvSpPr>
          <p:nvPr/>
        </p:nvSpPr>
        <p:spPr bwMode="auto">
          <a:xfrm>
            <a:off x="0" y="0"/>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Jonathan B. Bricker, PhD</a:t>
            </a:r>
          </a:p>
        </p:txBody>
      </p:sp>
      <p:sp>
        <p:nvSpPr>
          <p:cNvPr id="53251" name="Rectangle 3"/>
          <p:cNvSpPr txBox="1">
            <a:spLocks noGrp="1" noChangeArrowheads="1"/>
          </p:cNvSpPr>
          <p:nvPr/>
        </p:nvSpPr>
        <p:spPr bwMode="auto">
          <a:xfrm>
            <a:off x="3957638" y="0"/>
            <a:ext cx="30273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r>
              <a:rPr lang="en-US" sz="1200">
                <a:latin typeface="Arial" charset="0"/>
              </a:rPr>
              <a:t>jbricker@u.washington.edu</a:t>
            </a:r>
          </a:p>
        </p:txBody>
      </p:sp>
      <p:sp>
        <p:nvSpPr>
          <p:cNvPr id="53252" name="Rectangle 6"/>
          <p:cNvSpPr txBox="1">
            <a:spLocks noGrp="1" noChangeArrowheads="1"/>
          </p:cNvSpPr>
          <p:nvPr/>
        </p:nvSpPr>
        <p:spPr bwMode="auto">
          <a:xfrm>
            <a:off x="0" y="8818563"/>
            <a:ext cx="30273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1/17/2008</a:t>
            </a:r>
          </a:p>
        </p:txBody>
      </p:sp>
      <p:sp>
        <p:nvSpPr>
          <p:cNvPr id="53253" name="Rectangle 7"/>
          <p:cNvSpPr txBox="1">
            <a:spLocks noGrp="1" noChangeArrowheads="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fld id="{4D861A24-D94E-4905-8AE4-66EB2839C325}" type="slidenum">
              <a:rPr lang="en-US" sz="1200">
                <a:latin typeface="Arial" charset="0"/>
              </a:rPr>
              <a:pPr algn="r"/>
              <a:t>7</a:t>
            </a:fld>
            <a:endParaRPr lang="en-US" sz="1200">
              <a:latin typeface="Arial" charset="0"/>
            </a:endParaRP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Grp="1" noChangeArrowheads="1"/>
          </p:cNvSpPr>
          <p:nvPr/>
        </p:nvSpPr>
        <p:spPr bwMode="auto">
          <a:xfrm>
            <a:off x="0" y="0"/>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Jonathan B. Bricker, PhD</a:t>
            </a:r>
          </a:p>
        </p:txBody>
      </p:sp>
      <p:sp>
        <p:nvSpPr>
          <p:cNvPr id="53251" name="Rectangle 3"/>
          <p:cNvSpPr txBox="1">
            <a:spLocks noGrp="1" noChangeArrowheads="1"/>
          </p:cNvSpPr>
          <p:nvPr/>
        </p:nvSpPr>
        <p:spPr bwMode="auto">
          <a:xfrm>
            <a:off x="3957638" y="0"/>
            <a:ext cx="30273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r>
              <a:rPr lang="en-US" sz="1200">
                <a:latin typeface="Arial" charset="0"/>
              </a:rPr>
              <a:t>jbricker@u.washington.edu</a:t>
            </a:r>
          </a:p>
        </p:txBody>
      </p:sp>
      <p:sp>
        <p:nvSpPr>
          <p:cNvPr id="53252" name="Rectangle 6"/>
          <p:cNvSpPr txBox="1">
            <a:spLocks noGrp="1" noChangeArrowheads="1"/>
          </p:cNvSpPr>
          <p:nvPr/>
        </p:nvSpPr>
        <p:spPr bwMode="auto">
          <a:xfrm>
            <a:off x="0" y="8818563"/>
            <a:ext cx="30273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1/17/2008</a:t>
            </a:r>
          </a:p>
        </p:txBody>
      </p:sp>
      <p:sp>
        <p:nvSpPr>
          <p:cNvPr id="53253" name="Rectangle 7"/>
          <p:cNvSpPr txBox="1">
            <a:spLocks noGrp="1" noChangeArrowheads="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fld id="{4D861A24-D94E-4905-8AE4-66EB2839C325}" type="slidenum">
              <a:rPr lang="en-US" sz="1200">
                <a:latin typeface="Arial" charset="0"/>
              </a:rPr>
              <a:pPr algn="r"/>
              <a:t>8</a:t>
            </a:fld>
            <a:endParaRPr lang="en-US" sz="1200">
              <a:latin typeface="Arial" charset="0"/>
            </a:endParaRP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Grp="1" noChangeArrowheads="1"/>
          </p:cNvSpPr>
          <p:nvPr/>
        </p:nvSpPr>
        <p:spPr bwMode="auto">
          <a:xfrm>
            <a:off x="0" y="0"/>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Jonathan B. Bricker, PhD</a:t>
            </a:r>
          </a:p>
        </p:txBody>
      </p:sp>
      <p:sp>
        <p:nvSpPr>
          <p:cNvPr id="53251" name="Rectangle 3"/>
          <p:cNvSpPr txBox="1">
            <a:spLocks noGrp="1" noChangeArrowheads="1"/>
          </p:cNvSpPr>
          <p:nvPr/>
        </p:nvSpPr>
        <p:spPr bwMode="auto">
          <a:xfrm>
            <a:off x="3957638" y="0"/>
            <a:ext cx="30273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r>
              <a:rPr lang="en-US" sz="1200">
                <a:latin typeface="Arial" charset="0"/>
              </a:rPr>
              <a:t>jbricker@u.washington.edu</a:t>
            </a:r>
          </a:p>
        </p:txBody>
      </p:sp>
      <p:sp>
        <p:nvSpPr>
          <p:cNvPr id="53252" name="Rectangle 6"/>
          <p:cNvSpPr txBox="1">
            <a:spLocks noGrp="1" noChangeArrowheads="1"/>
          </p:cNvSpPr>
          <p:nvPr/>
        </p:nvSpPr>
        <p:spPr bwMode="auto">
          <a:xfrm>
            <a:off x="0" y="8818563"/>
            <a:ext cx="30273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r>
              <a:rPr lang="en-US" sz="1200">
                <a:latin typeface="Arial" charset="0"/>
              </a:rPr>
              <a:t>1/17/2008</a:t>
            </a:r>
          </a:p>
        </p:txBody>
      </p:sp>
      <p:sp>
        <p:nvSpPr>
          <p:cNvPr id="53253" name="Rectangle 7"/>
          <p:cNvSpPr txBox="1">
            <a:spLocks noGrp="1" noChangeArrowheads="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2" tIns="45605" rIns="91212" bIns="45605" anchor="b"/>
          <a:lstStyle>
            <a:lvl1pPr defTabSz="912813" eaLnBrk="0" hangingPunct="0">
              <a:defRPr sz="2400">
                <a:solidFill>
                  <a:schemeClr val="tx1"/>
                </a:solidFill>
                <a:latin typeface="Lucida Sans" pitchFamily="34" charset="0"/>
                <a:ea typeface="ＭＳ Ｐゴシック" pitchFamily="34" charset="-128"/>
              </a:defRPr>
            </a:lvl1pPr>
            <a:lvl2pPr marL="742950" indent="-285750" defTabSz="912813" eaLnBrk="0" hangingPunct="0">
              <a:defRPr sz="2400">
                <a:solidFill>
                  <a:schemeClr val="tx1"/>
                </a:solidFill>
                <a:latin typeface="Lucida Sans" pitchFamily="34" charset="0"/>
                <a:ea typeface="ＭＳ Ｐゴシック" pitchFamily="34" charset="-128"/>
              </a:defRPr>
            </a:lvl2pPr>
            <a:lvl3pPr marL="1143000" indent="-228600" defTabSz="912813" eaLnBrk="0" hangingPunct="0">
              <a:defRPr sz="2400">
                <a:solidFill>
                  <a:schemeClr val="tx1"/>
                </a:solidFill>
                <a:latin typeface="Lucida Sans" pitchFamily="34" charset="0"/>
                <a:ea typeface="ＭＳ Ｐゴシック" pitchFamily="34" charset="-128"/>
              </a:defRPr>
            </a:lvl3pPr>
            <a:lvl4pPr marL="1600200" indent="-228600" defTabSz="912813" eaLnBrk="0" hangingPunct="0">
              <a:defRPr sz="2400">
                <a:solidFill>
                  <a:schemeClr val="tx1"/>
                </a:solidFill>
                <a:latin typeface="Lucida Sans" pitchFamily="34" charset="0"/>
                <a:ea typeface="ＭＳ Ｐゴシック" pitchFamily="34" charset="-128"/>
              </a:defRPr>
            </a:lvl4pPr>
            <a:lvl5pPr marL="2057400" indent="-228600" defTabSz="912813" eaLnBrk="0" hangingPunct="0">
              <a:defRPr sz="2400">
                <a:solidFill>
                  <a:schemeClr val="tx1"/>
                </a:solidFill>
                <a:latin typeface="Lucida Sans"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algn="r"/>
            <a:fld id="{4D861A24-D94E-4905-8AE4-66EB2839C325}" type="slidenum">
              <a:rPr lang="en-US" sz="1200">
                <a:latin typeface="Arial" charset="0"/>
              </a:rPr>
              <a:pPr algn="r"/>
              <a:t>9</a:t>
            </a:fld>
            <a:endParaRPr lang="en-US" sz="1200">
              <a:latin typeface="Arial" charset="0"/>
            </a:endParaRP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879446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69925"/>
            <a:ext cx="1885950" cy="4556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669925"/>
            <a:ext cx="5505450" cy="455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65301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pt_foote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AutoShape 2"/>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94403" name="Microsoft Organization Chart" r:id="rId4" imgW="0" imgH="0" progId="MSOrgChart.2">
                  <p:embed followColorScheme="full"/>
                </p:oleObj>
              </mc:Choice>
              <mc:Fallback>
                <p:oleObj name="Microsoft Organization Chart" r:id="rId4" imgW="0" imgH="0" progId="MSOrgChart.2">
                  <p:embed followColorScheme="full"/>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0834" name="Rectangle 2"/>
          <p:cNvSpPr>
            <a:spLocks noGrp="1" noChangeArrowheads="1"/>
          </p:cNvSpPr>
          <p:nvPr>
            <p:ph type="ctrTitle"/>
          </p:nvPr>
        </p:nvSpPr>
        <p:spPr>
          <a:xfrm>
            <a:off x="1368425" y="762000"/>
            <a:ext cx="6400800" cy="1311275"/>
          </a:xfrm>
        </p:spPr>
        <p:txBody>
          <a:bodyPr/>
          <a:lstStyle>
            <a:lvl1pPr>
              <a:defRPr sz="4000"/>
            </a:lvl1pPr>
          </a:lstStyle>
          <a:p>
            <a:r>
              <a:rPr lang="en-US"/>
              <a:t>Click to edit Master title style</a:t>
            </a:r>
          </a:p>
        </p:txBody>
      </p:sp>
      <p:sp>
        <p:nvSpPr>
          <p:cNvPr id="760835" name="Rectangle 3"/>
          <p:cNvSpPr>
            <a:spLocks noGrp="1" noChangeArrowheads="1"/>
          </p:cNvSpPr>
          <p:nvPr>
            <p:ph type="subTitle" idx="1"/>
          </p:nvPr>
        </p:nvSpPr>
        <p:spPr>
          <a:xfrm>
            <a:off x="1368425" y="2911475"/>
            <a:ext cx="64770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4923926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93482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8604242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539875"/>
            <a:ext cx="3695700"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39875"/>
            <a:ext cx="3695700"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52421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14420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500499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3657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592397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19624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7105317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795607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69925"/>
            <a:ext cx="1885950" cy="4556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669925"/>
            <a:ext cx="5505450" cy="455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369922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69925"/>
            <a:ext cx="7467600" cy="6413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539875"/>
            <a:ext cx="7543800" cy="3686175"/>
          </a:xfrm>
        </p:spPr>
        <p:txBody>
          <a:bodyPr/>
          <a:lstStyle/>
          <a:p>
            <a:pPr lvl="0"/>
            <a:endParaRPr lang="en-US" noProof="0" smtClean="0"/>
          </a:p>
        </p:txBody>
      </p:sp>
    </p:spTree>
    <p:extLst>
      <p:ext uri="{BB962C8B-B14F-4D97-AF65-F5344CB8AC3E}">
        <p14:creationId xmlns:p14="http://schemas.microsoft.com/office/powerpoint/2010/main" val="164696765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69925"/>
            <a:ext cx="74676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539875"/>
            <a:ext cx="3695700" cy="368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539875"/>
            <a:ext cx="3695700" cy="3686175"/>
          </a:xfrm>
        </p:spPr>
        <p:txBody>
          <a:bodyPr/>
          <a:lstStyle/>
          <a:p>
            <a:pPr lvl="0"/>
            <a:endParaRPr lang="en-US" noProof="0" smtClean="0"/>
          </a:p>
        </p:txBody>
      </p:sp>
    </p:spTree>
    <p:extLst>
      <p:ext uri="{BB962C8B-B14F-4D97-AF65-F5344CB8AC3E}">
        <p14:creationId xmlns:p14="http://schemas.microsoft.com/office/powerpoint/2010/main" val="118540351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669925"/>
            <a:ext cx="7467600" cy="6413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539875"/>
            <a:ext cx="7543800" cy="3686175"/>
          </a:xfrm>
        </p:spPr>
        <p:txBody>
          <a:bodyPr/>
          <a:lstStyle/>
          <a:p>
            <a:pPr lvl="0"/>
            <a:endParaRPr lang="en-US" noProof="0" smtClean="0"/>
          </a:p>
        </p:txBody>
      </p:sp>
    </p:spTree>
    <p:extLst>
      <p:ext uri="{BB962C8B-B14F-4D97-AF65-F5344CB8AC3E}">
        <p14:creationId xmlns:p14="http://schemas.microsoft.com/office/powerpoint/2010/main" val="36568515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539875"/>
            <a:ext cx="3695700"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39875"/>
            <a:ext cx="3695700"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011192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90937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33189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21633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587600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61296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4395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2.png"/><Relationship Id="rId2" Type="http://schemas.openxmlformats.org/officeDocument/2006/relationships/slideLayout" Target="../slideLayouts/slideLayout12.xml"/><Relationship Id="rId16"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pt_foote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5940425"/>
            <a:ext cx="91440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5923" name="Rectangle 3"/>
          <p:cNvSpPr>
            <a:spLocks noGrp="1" noChangeArrowheads="1"/>
          </p:cNvSpPr>
          <p:nvPr>
            <p:ph type="title"/>
          </p:nvPr>
        </p:nvSpPr>
        <p:spPr bwMode="auto">
          <a:xfrm>
            <a:off x="838200" y="669925"/>
            <a:ext cx="7467600" cy="641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4"/>
          <p:cNvSpPr>
            <a:spLocks noGrp="1" noChangeArrowheads="1"/>
          </p:cNvSpPr>
          <p:nvPr>
            <p:ph type="body" idx="1"/>
          </p:nvPr>
        </p:nvSpPr>
        <p:spPr bwMode="auto">
          <a:xfrm>
            <a:off x="838200" y="1539875"/>
            <a:ext cx="75438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3600" b="1">
          <a:solidFill>
            <a:srgbClr val="127796"/>
          </a:solidFill>
          <a:effectLst>
            <a:outerShdw blurRad="38100" dist="38100" dir="2700000" algn="tl">
              <a:srgbClr val="C0C0C0"/>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b="1">
          <a:solidFill>
            <a:srgbClr val="127796"/>
          </a:solidFill>
          <a:effectLst>
            <a:outerShdw blurRad="38100" dist="38100" dir="2700000" algn="tl">
              <a:srgbClr val="C0C0C0"/>
            </a:outerShdw>
          </a:effectLst>
          <a:latin typeface="Lucida Sans" pitchFamily="34" charset="0"/>
          <a:ea typeface="ＭＳ Ｐゴシック" charset="-128"/>
          <a:cs typeface="ＭＳ Ｐゴシック" charset="-128"/>
        </a:defRPr>
      </a:lvl2pPr>
      <a:lvl3pPr algn="ctr" rtl="0" eaLnBrk="0" fontAlgn="base" hangingPunct="0">
        <a:spcBef>
          <a:spcPct val="0"/>
        </a:spcBef>
        <a:spcAft>
          <a:spcPct val="0"/>
        </a:spcAft>
        <a:defRPr sz="3600" b="1">
          <a:solidFill>
            <a:srgbClr val="127796"/>
          </a:solidFill>
          <a:effectLst>
            <a:outerShdw blurRad="38100" dist="38100" dir="2700000" algn="tl">
              <a:srgbClr val="C0C0C0"/>
            </a:outerShdw>
          </a:effectLst>
          <a:latin typeface="Lucida Sans" pitchFamily="34" charset="0"/>
          <a:ea typeface="ＭＳ Ｐゴシック" charset="-128"/>
          <a:cs typeface="ＭＳ Ｐゴシック" charset="-128"/>
        </a:defRPr>
      </a:lvl3pPr>
      <a:lvl4pPr algn="ctr" rtl="0" eaLnBrk="0" fontAlgn="base" hangingPunct="0">
        <a:spcBef>
          <a:spcPct val="0"/>
        </a:spcBef>
        <a:spcAft>
          <a:spcPct val="0"/>
        </a:spcAft>
        <a:defRPr sz="3600" b="1">
          <a:solidFill>
            <a:srgbClr val="127796"/>
          </a:solidFill>
          <a:effectLst>
            <a:outerShdw blurRad="38100" dist="38100" dir="2700000" algn="tl">
              <a:srgbClr val="C0C0C0"/>
            </a:outerShdw>
          </a:effectLst>
          <a:latin typeface="Lucida Sans" pitchFamily="34" charset="0"/>
          <a:ea typeface="ＭＳ Ｐゴシック" charset="-128"/>
          <a:cs typeface="ＭＳ Ｐゴシック" charset="-128"/>
        </a:defRPr>
      </a:lvl4pPr>
      <a:lvl5pPr algn="ctr" rtl="0" eaLnBrk="0" fontAlgn="base" hangingPunct="0">
        <a:spcBef>
          <a:spcPct val="0"/>
        </a:spcBef>
        <a:spcAft>
          <a:spcPct val="0"/>
        </a:spcAft>
        <a:defRPr sz="3600" b="1">
          <a:solidFill>
            <a:srgbClr val="127796"/>
          </a:solidFill>
          <a:effectLst>
            <a:outerShdw blurRad="38100" dist="38100" dir="2700000" algn="tl">
              <a:srgbClr val="C0C0C0"/>
            </a:outerShdw>
          </a:effectLst>
          <a:latin typeface="Lucida Sans" pitchFamily="34" charset="0"/>
          <a:ea typeface="ＭＳ Ｐゴシック" charset="-128"/>
          <a:cs typeface="ＭＳ Ｐゴシック" charset="-128"/>
        </a:defRPr>
      </a:lvl5pPr>
      <a:lvl6pPr marL="457200" algn="ctr" rtl="0" fontAlgn="base">
        <a:spcBef>
          <a:spcPct val="0"/>
        </a:spcBef>
        <a:spcAft>
          <a:spcPct val="0"/>
        </a:spcAft>
        <a:defRPr sz="3600" b="1">
          <a:solidFill>
            <a:srgbClr val="127796"/>
          </a:solidFill>
          <a:effectLst>
            <a:outerShdw blurRad="38100" dist="38100" dir="2700000" algn="tl">
              <a:srgbClr val="C0C0C0"/>
            </a:outerShdw>
          </a:effectLst>
          <a:latin typeface="Lucida Sans" pitchFamily="34" charset="0"/>
        </a:defRPr>
      </a:lvl6pPr>
      <a:lvl7pPr marL="914400" algn="ctr" rtl="0" fontAlgn="base">
        <a:spcBef>
          <a:spcPct val="0"/>
        </a:spcBef>
        <a:spcAft>
          <a:spcPct val="0"/>
        </a:spcAft>
        <a:defRPr sz="3600" b="1">
          <a:solidFill>
            <a:srgbClr val="127796"/>
          </a:solidFill>
          <a:effectLst>
            <a:outerShdw blurRad="38100" dist="38100" dir="2700000" algn="tl">
              <a:srgbClr val="C0C0C0"/>
            </a:outerShdw>
          </a:effectLst>
          <a:latin typeface="Lucida Sans" pitchFamily="34" charset="0"/>
        </a:defRPr>
      </a:lvl7pPr>
      <a:lvl8pPr marL="1371600" algn="ctr" rtl="0" fontAlgn="base">
        <a:spcBef>
          <a:spcPct val="0"/>
        </a:spcBef>
        <a:spcAft>
          <a:spcPct val="0"/>
        </a:spcAft>
        <a:defRPr sz="3600" b="1">
          <a:solidFill>
            <a:srgbClr val="127796"/>
          </a:solidFill>
          <a:effectLst>
            <a:outerShdw blurRad="38100" dist="38100" dir="2700000" algn="tl">
              <a:srgbClr val="C0C0C0"/>
            </a:outerShdw>
          </a:effectLst>
          <a:latin typeface="Lucida Sans" pitchFamily="34" charset="0"/>
        </a:defRPr>
      </a:lvl8pPr>
      <a:lvl9pPr marL="1828800" algn="ctr" rtl="0" fontAlgn="base">
        <a:spcBef>
          <a:spcPct val="0"/>
        </a:spcBef>
        <a:spcAft>
          <a:spcPct val="0"/>
        </a:spcAft>
        <a:defRPr sz="3600" b="1">
          <a:solidFill>
            <a:srgbClr val="127796"/>
          </a:solidFill>
          <a:effectLst>
            <a:outerShdw blurRad="38100" dist="38100" dir="2700000" algn="tl">
              <a:srgbClr val="C0C0C0"/>
            </a:outerShdw>
          </a:effectLst>
          <a:latin typeface="Lucida Sans" pitchFamily="34" charset="0"/>
        </a:defRPr>
      </a:lvl9pPr>
    </p:titleStyle>
    <p:bodyStyle>
      <a:lvl1pPr marL="342900" indent="-342900" algn="l" rtl="0" eaLnBrk="0" fontAlgn="base" hangingPunct="0">
        <a:lnSpc>
          <a:spcPct val="110000"/>
        </a:lnSpc>
        <a:spcBef>
          <a:spcPct val="0"/>
        </a:spcBef>
        <a:spcAft>
          <a:spcPts val="2800"/>
        </a:spcAft>
        <a:buClr>
          <a:srgbClr val="127796"/>
        </a:buClr>
        <a:buFont typeface="Wingdings" pitchFamily="2" charset="2"/>
        <a:buChar char="§"/>
        <a:defRPr sz="2800">
          <a:solidFill>
            <a:schemeClr val="tx1"/>
          </a:solidFill>
          <a:latin typeface="+mn-lt"/>
          <a:ea typeface="ＭＳ Ｐゴシック" charset="-128"/>
          <a:cs typeface="ＭＳ Ｐゴシック" charset="-128"/>
        </a:defRPr>
      </a:lvl1pPr>
      <a:lvl2pPr marL="742950" indent="-285750" algn="l" rtl="0" eaLnBrk="0" fontAlgn="base" hangingPunct="0">
        <a:lnSpc>
          <a:spcPct val="110000"/>
        </a:lnSpc>
        <a:spcBef>
          <a:spcPct val="0"/>
        </a:spcBef>
        <a:spcAft>
          <a:spcPts val="2800"/>
        </a:spcAft>
        <a:buClr>
          <a:srgbClr val="127796"/>
        </a:buClr>
        <a:buFont typeface="Wingdings" pitchFamily="2" charset="2"/>
        <a:buChar char="§"/>
        <a:defRPr sz="2600">
          <a:solidFill>
            <a:schemeClr val="tx1"/>
          </a:solidFill>
          <a:latin typeface="+mn-lt"/>
          <a:ea typeface="ＭＳ Ｐゴシック" charset="-128"/>
        </a:defRPr>
      </a:lvl2pPr>
      <a:lvl3pPr marL="1143000" indent="-228600" algn="l" rtl="0" eaLnBrk="0" fontAlgn="base" hangingPunct="0">
        <a:lnSpc>
          <a:spcPct val="110000"/>
        </a:lnSpc>
        <a:spcBef>
          <a:spcPct val="0"/>
        </a:spcBef>
        <a:spcAft>
          <a:spcPts val="2800"/>
        </a:spcAft>
        <a:buClr>
          <a:srgbClr val="127796"/>
        </a:buClr>
        <a:buFont typeface="Wingdings" pitchFamily="2" charset="2"/>
        <a:buChar char="§"/>
        <a:defRPr sz="2400">
          <a:solidFill>
            <a:schemeClr val="tx1"/>
          </a:solidFill>
          <a:latin typeface="+mn-lt"/>
          <a:ea typeface="ＭＳ Ｐゴシック" charset="-128"/>
        </a:defRPr>
      </a:lvl3pPr>
      <a:lvl4pPr marL="1600200" indent="-228600" algn="l" rtl="0" eaLnBrk="0" fontAlgn="base" hangingPunct="0">
        <a:lnSpc>
          <a:spcPct val="110000"/>
        </a:lnSpc>
        <a:spcBef>
          <a:spcPct val="0"/>
        </a:spcBef>
        <a:spcAft>
          <a:spcPts val="2800"/>
        </a:spcAft>
        <a:buClr>
          <a:srgbClr val="127796"/>
        </a:buClr>
        <a:buFont typeface="Wingdings" pitchFamily="2" charset="2"/>
        <a:buChar char="§"/>
        <a:defRPr sz="2200">
          <a:solidFill>
            <a:schemeClr val="tx1"/>
          </a:solidFill>
          <a:latin typeface="+mn-lt"/>
          <a:ea typeface="ＭＳ Ｐゴシック" charset="-128"/>
        </a:defRPr>
      </a:lvl4pPr>
      <a:lvl5pPr marL="2057400" indent="-228600" algn="l" rtl="0" eaLnBrk="0" fontAlgn="base" hangingPunct="0">
        <a:lnSpc>
          <a:spcPct val="110000"/>
        </a:lnSpc>
        <a:spcBef>
          <a:spcPct val="0"/>
        </a:spcBef>
        <a:spcAft>
          <a:spcPts val="2800"/>
        </a:spcAft>
        <a:buClr>
          <a:srgbClr val="127796"/>
        </a:buClr>
        <a:buFont typeface="Wingdings" pitchFamily="2" charset="2"/>
        <a:buChar char="§"/>
        <a:defRPr sz="2000">
          <a:solidFill>
            <a:schemeClr val="tx1"/>
          </a:solidFill>
          <a:latin typeface="+mn-lt"/>
          <a:ea typeface="ＭＳ Ｐゴシック" charset="-128"/>
        </a:defRPr>
      </a:lvl5pPr>
      <a:lvl6pPr marL="2514600" indent="-228600" algn="l" rtl="0" fontAlgn="base">
        <a:lnSpc>
          <a:spcPct val="110000"/>
        </a:lnSpc>
        <a:spcBef>
          <a:spcPct val="0"/>
        </a:spcBef>
        <a:spcAft>
          <a:spcPts val="2800"/>
        </a:spcAft>
        <a:buClr>
          <a:srgbClr val="127796"/>
        </a:buClr>
        <a:buFont typeface="Wingdings" pitchFamily="2" charset="2"/>
        <a:buChar char="§"/>
        <a:defRPr sz="2000">
          <a:solidFill>
            <a:schemeClr val="tx1"/>
          </a:solidFill>
          <a:latin typeface="+mn-lt"/>
        </a:defRPr>
      </a:lvl6pPr>
      <a:lvl7pPr marL="2971800" indent="-228600" algn="l" rtl="0" fontAlgn="base">
        <a:lnSpc>
          <a:spcPct val="110000"/>
        </a:lnSpc>
        <a:spcBef>
          <a:spcPct val="0"/>
        </a:spcBef>
        <a:spcAft>
          <a:spcPts val="2800"/>
        </a:spcAft>
        <a:buClr>
          <a:srgbClr val="127796"/>
        </a:buClr>
        <a:buFont typeface="Wingdings" pitchFamily="2" charset="2"/>
        <a:buChar char="§"/>
        <a:defRPr sz="2000">
          <a:solidFill>
            <a:schemeClr val="tx1"/>
          </a:solidFill>
          <a:latin typeface="+mn-lt"/>
        </a:defRPr>
      </a:lvl7pPr>
      <a:lvl8pPr marL="3429000" indent="-228600" algn="l" rtl="0" fontAlgn="base">
        <a:lnSpc>
          <a:spcPct val="110000"/>
        </a:lnSpc>
        <a:spcBef>
          <a:spcPct val="0"/>
        </a:spcBef>
        <a:spcAft>
          <a:spcPts val="2800"/>
        </a:spcAft>
        <a:buClr>
          <a:srgbClr val="127796"/>
        </a:buClr>
        <a:buFont typeface="Wingdings" pitchFamily="2" charset="2"/>
        <a:buChar char="§"/>
        <a:defRPr sz="2000">
          <a:solidFill>
            <a:schemeClr val="tx1"/>
          </a:solidFill>
          <a:latin typeface="+mn-lt"/>
        </a:defRPr>
      </a:lvl8pPr>
      <a:lvl9pPr marL="3886200" indent="-228600" algn="l" rtl="0" fontAlgn="base">
        <a:lnSpc>
          <a:spcPct val="110000"/>
        </a:lnSpc>
        <a:spcBef>
          <a:spcPct val="0"/>
        </a:spcBef>
        <a:spcAft>
          <a:spcPts val="2800"/>
        </a:spcAft>
        <a:buClr>
          <a:srgbClr val="127796"/>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ppt_footer"/>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940425"/>
            <a:ext cx="91440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9811" name="Rectangle 3"/>
          <p:cNvSpPr>
            <a:spLocks noGrp="1" noChangeArrowheads="1"/>
          </p:cNvSpPr>
          <p:nvPr>
            <p:ph type="title"/>
          </p:nvPr>
        </p:nvSpPr>
        <p:spPr bwMode="auto">
          <a:xfrm>
            <a:off x="838200" y="669925"/>
            <a:ext cx="7467600" cy="641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052" name="Rectangle 4"/>
          <p:cNvSpPr>
            <a:spLocks noGrp="1" noChangeArrowheads="1"/>
          </p:cNvSpPr>
          <p:nvPr>
            <p:ph type="body" idx="1"/>
          </p:nvPr>
        </p:nvSpPr>
        <p:spPr bwMode="auto">
          <a:xfrm>
            <a:off x="838200" y="1539875"/>
            <a:ext cx="75438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3" name="Picture 5" descr="ppt_footer"/>
          <p:cNvPicPr>
            <a:picLocks noChangeArrowheads="1"/>
          </p:cNvPicPr>
          <p:nvPr/>
        </p:nvPicPr>
        <p:blipFill>
          <a:blip r:embed="rId17">
            <a:extLst>
              <a:ext uri="{28A0092B-C50C-407E-A947-70E740481C1C}">
                <a14:useLocalDpi xmlns:a14="http://schemas.microsoft.com/office/drawing/2010/main" val="0"/>
              </a:ext>
            </a:extLst>
          </a:blip>
          <a:srcRect r="30002"/>
          <a:stretch>
            <a:fillRect/>
          </a:stretch>
        </p:blipFill>
        <p:spPr bwMode="auto">
          <a:xfrm>
            <a:off x="2743200" y="5940425"/>
            <a:ext cx="64008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54"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 id="2147484651" r:id="rId12"/>
    <p:sldLayoutId id="2147484652" r:id="rId13"/>
    <p:sldLayoutId id="2147484653" r:id="rId1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3600" b="1">
          <a:solidFill>
            <a:srgbClr val="127796"/>
          </a:solidFill>
          <a:effectLst>
            <a:outerShdw blurRad="38100" dist="38100" dir="2700000" algn="tl">
              <a:srgbClr val="C0C0C0"/>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b="1">
          <a:solidFill>
            <a:srgbClr val="127796"/>
          </a:solidFill>
          <a:effectLst>
            <a:outerShdw blurRad="38100" dist="38100" dir="2700000" algn="tl">
              <a:srgbClr val="C0C0C0"/>
            </a:outerShdw>
          </a:effectLst>
          <a:latin typeface="Lucida Sans" pitchFamily="34" charset="0"/>
          <a:ea typeface="ＭＳ Ｐゴシック" charset="-128"/>
          <a:cs typeface="ＭＳ Ｐゴシック" charset="-128"/>
        </a:defRPr>
      </a:lvl2pPr>
      <a:lvl3pPr algn="ctr" rtl="0" eaLnBrk="0" fontAlgn="base" hangingPunct="0">
        <a:spcBef>
          <a:spcPct val="0"/>
        </a:spcBef>
        <a:spcAft>
          <a:spcPct val="0"/>
        </a:spcAft>
        <a:defRPr sz="3600" b="1">
          <a:solidFill>
            <a:srgbClr val="127796"/>
          </a:solidFill>
          <a:effectLst>
            <a:outerShdw blurRad="38100" dist="38100" dir="2700000" algn="tl">
              <a:srgbClr val="C0C0C0"/>
            </a:outerShdw>
          </a:effectLst>
          <a:latin typeface="Lucida Sans" pitchFamily="34" charset="0"/>
          <a:ea typeface="ＭＳ Ｐゴシック" charset="-128"/>
          <a:cs typeface="ＭＳ Ｐゴシック" charset="-128"/>
        </a:defRPr>
      </a:lvl3pPr>
      <a:lvl4pPr algn="ctr" rtl="0" eaLnBrk="0" fontAlgn="base" hangingPunct="0">
        <a:spcBef>
          <a:spcPct val="0"/>
        </a:spcBef>
        <a:spcAft>
          <a:spcPct val="0"/>
        </a:spcAft>
        <a:defRPr sz="3600" b="1">
          <a:solidFill>
            <a:srgbClr val="127796"/>
          </a:solidFill>
          <a:effectLst>
            <a:outerShdw blurRad="38100" dist="38100" dir="2700000" algn="tl">
              <a:srgbClr val="C0C0C0"/>
            </a:outerShdw>
          </a:effectLst>
          <a:latin typeface="Lucida Sans" pitchFamily="34" charset="0"/>
          <a:ea typeface="ＭＳ Ｐゴシック" charset="-128"/>
          <a:cs typeface="ＭＳ Ｐゴシック" charset="-128"/>
        </a:defRPr>
      </a:lvl4pPr>
      <a:lvl5pPr algn="ctr" rtl="0" eaLnBrk="0" fontAlgn="base" hangingPunct="0">
        <a:spcBef>
          <a:spcPct val="0"/>
        </a:spcBef>
        <a:spcAft>
          <a:spcPct val="0"/>
        </a:spcAft>
        <a:defRPr sz="3600" b="1">
          <a:solidFill>
            <a:srgbClr val="127796"/>
          </a:solidFill>
          <a:effectLst>
            <a:outerShdw blurRad="38100" dist="38100" dir="2700000" algn="tl">
              <a:srgbClr val="C0C0C0"/>
            </a:outerShdw>
          </a:effectLst>
          <a:latin typeface="Lucida Sans" pitchFamily="34" charset="0"/>
          <a:ea typeface="ＭＳ Ｐゴシック" charset="-128"/>
          <a:cs typeface="ＭＳ Ｐゴシック" charset="-128"/>
        </a:defRPr>
      </a:lvl5pPr>
      <a:lvl6pPr marL="457200" algn="ctr" rtl="0" fontAlgn="base">
        <a:spcBef>
          <a:spcPct val="0"/>
        </a:spcBef>
        <a:spcAft>
          <a:spcPct val="0"/>
        </a:spcAft>
        <a:defRPr sz="3600" b="1">
          <a:solidFill>
            <a:srgbClr val="127796"/>
          </a:solidFill>
          <a:effectLst>
            <a:outerShdw blurRad="38100" dist="38100" dir="2700000" algn="tl">
              <a:srgbClr val="C0C0C0"/>
            </a:outerShdw>
          </a:effectLst>
          <a:latin typeface="Lucida Sans" pitchFamily="34" charset="0"/>
        </a:defRPr>
      </a:lvl6pPr>
      <a:lvl7pPr marL="914400" algn="ctr" rtl="0" fontAlgn="base">
        <a:spcBef>
          <a:spcPct val="0"/>
        </a:spcBef>
        <a:spcAft>
          <a:spcPct val="0"/>
        </a:spcAft>
        <a:defRPr sz="3600" b="1">
          <a:solidFill>
            <a:srgbClr val="127796"/>
          </a:solidFill>
          <a:effectLst>
            <a:outerShdw blurRad="38100" dist="38100" dir="2700000" algn="tl">
              <a:srgbClr val="C0C0C0"/>
            </a:outerShdw>
          </a:effectLst>
          <a:latin typeface="Lucida Sans" pitchFamily="34" charset="0"/>
        </a:defRPr>
      </a:lvl7pPr>
      <a:lvl8pPr marL="1371600" algn="ctr" rtl="0" fontAlgn="base">
        <a:spcBef>
          <a:spcPct val="0"/>
        </a:spcBef>
        <a:spcAft>
          <a:spcPct val="0"/>
        </a:spcAft>
        <a:defRPr sz="3600" b="1">
          <a:solidFill>
            <a:srgbClr val="127796"/>
          </a:solidFill>
          <a:effectLst>
            <a:outerShdw blurRad="38100" dist="38100" dir="2700000" algn="tl">
              <a:srgbClr val="C0C0C0"/>
            </a:outerShdw>
          </a:effectLst>
          <a:latin typeface="Lucida Sans" pitchFamily="34" charset="0"/>
        </a:defRPr>
      </a:lvl8pPr>
      <a:lvl9pPr marL="1828800" algn="ctr" rtl="0" fontAlgn="base">
        <a:spcBef>
          <a:spcPct val="0"/>
        </a:spcBef>
        <a:spcAft>
          <a:spcPct val="0"/>
        </a:spcAft>
        <a:defRPr sz="3600" b="1">
          <a:solidFill>
            <a:srgbClr val="127796"/>
          </a:solidFill>
          <a:effectLst>
            <a:outerShdw blurRad="38100" dist="38100" dir="2700000" algn="tl">
              <a:srgbClr val="C0C0C0"/>
            </a:outerShdw>
          </a:effectLst>
          <a:latin typeface="Lucida Sans" pitchFamily="34" charset="0"/>
        </a:defRPr>
      </a:lvl9pPr>
    </p:titleStyle>
    <p:bodyStyle>
      <a:lvl1pPr marL="342900" indent="-342900" algn="l" rtl="0" eaLnBrk="0" fontAlgn="base" hangingPunct="0">
        <a:lnSpc>
          <a:spcPct val="110000"/>
        </a:lnSpc>
        <a:spcBef>
          <a:spcPct val="0"/>
        </a:spcBef>
        <a:spcAft>
          <a:spcPts val="2800"/>
        </a:spcAft>
        <a:buClr>
          <a:srgbClr val="127796"/>
        </a:buClr>
        <a:buFont typeface="Wingdings" pitchFamily="2" charset="2"/>
        <a:buChar char="§"/>
        <a:defRPr sz="2800">
          <a:solidFill>
            <a:schemeClr val="tx1"/>
          </a:solidFill>
          <a:latin typeface="+mn-lt"/>
          <a:ea typeface="ＭＳ Ｐゴシック" charset="-128"/>
          <a:cs typeface="ＭＳ Ｐゴシック" charset="-128"/>
        </a:defRPr>
      </a:lvl1pPr>
      <a:lvl2pPr marL="742950" indent="-285750" algn="l" rtl="0" eaLnBrk="0" fontAlgn="base" hangingPunct="0">
        <a:lnSpc>
          <a:spcPct val="110000"/>
        </a:lnSpc>
        <a:spcBef>
          <a:spcPct val="0"/>
        </a:spcBef>
        <a:spcAft>
          <a:spcPts val="2800"/>
        </a:spcAft>
        <a:buClr>
          <a:srgbClr val="127796"/>
        </a:buClr>
        <a:buFont typeface="Wingdings" pitchFamily="2" charset="2"/>
        <a:buChar char="§"/>
        <a:defRPr sz="2600">
          <a:solidFill>
            <a:schemeClr val="tx1"/>
          </a:solidFill>
          <a:latin typeface="+mn-lt"/>
          <a:ea typeface="ＭＳ Ｐゴシック" charset="-128"/>
        </a:defRPr>
      </a:lvl2pPr>
      <a:lvl3pPr marL="1143000" indent="-228600" algn="l" rtl="0" eaLnBrk="0" fontAlgn="base" hangingPunct="0">
        <a:lnSpc>
          <a:spcPct val="110000"/>
        </a:lnSpc>
        <a:spcBef>
          <a:spcPct val="0"/>
        </a:spcBef>
        <a:spcAft>
          <a:spcPts val="2800"/>
        </a:spcAft>
        <a:buClr>
          <a:srgbClr val="127796"/>
        </a:buClr>
        <a:buFont typeface="Wingdings" pitchFamily="2" charset="2"/>
        <a:buChar char="§"/>
        <a:defRPr sz="2400">
          <a:solidFill>
            <a:schemeClr val="tx1"/>
          </a:solidFill>
          <a:latin typeface="+mn-lt"/>
          <a:ea typeface="ＭＳ Ｐゴシック" charset="-128"/>
        </a:defRPr>
      </a:lvl3pPr>
      <a:lvl4pPr marL="1600200" indent="-228600" algn="l" rtl="0" eaLnBrk="0" fontAlgn="base" hangingPunct="0">
        <a:lnSpc>
          <a:spcPct val="110000"/>
        </a:lnSpc>
        <a:spcBef>
          <a:spcPct val="0"/>
        </a:spcBef>
        <a:spcAft>
          <a:spcPts val="2800"/>
        </a:spcAft>
        <a:buClr>
          <a:srgbClr val="127796"/>
        </a:buClr>
        <a:buFont typeface="Wingdings" pitchFamily="2" charset="2"/>
        <a:buChar char="§"/>
        <a:defRPr sz="2200">
          <a:solidFill>
            <a:schemeClr val="tx1"/>
          </a:solidFill>
          <a:latin typeface="+mn-lt"/>
          <a:ea typeface="ＭＳ Ｐゴシック" charset="-128"/>
        </a:defRPr>
      </a:lvl4pPr>
      <a:lvl5pPr marL="2057400" indent="-228600" algn="l" rtl="0" eaLnBrk="0" fontAlgn="base" hangingPunct="0">
        <a:lnSpc>
          <a:spcPct val="110000"/>
        </a:lnSpc>
        <a:spcBef>
          <a:spcPct val="0"/>
        </a:spcBef>
        <a:spcAft>
          <a:spcPts val="2800"/>
        </a:spcAft>
        <a:buClr>
          <a:srgbClr val="127796"/>
        </a:buClr>
        <a:buFont typeface="Wingdings" pitchFamily="2" charset="2"/>
        <a:buChar char="§"/>
        <a:defRPr sz="2000">
          <a:solidFill>
            <a:schemeClr val="tx1"/>
          </a:solidFill>
          <a:latin typeface="+mn-lt"/>
          <a:ea typeface="ＭＳ Ｐゴシック" charset="-128"/>
        </a:defRPr>
      </a:lvl5pPr>
      <a:lvl6pPr marL="2514600" indent="-228600" algn="l" rtl="0" fontAlgn="base">
        <a:lnSpc>
          <a:spcPct val="110000"/>
        </a:lnSpc>
        <a:spcBef>
          <a:spcPct val="0"/>
        </a:spcBef>
        <a:spcAft>
          <a:spcPts val="2800"/>
        </a:spcAft>
        <a:buClr>
          <a:srgbClr val="127796"/>
        </a:buClr>
        <a:buFont typeface="Wingdings" pitchFamily="2" charset="2"/>
        <a:buChar char="§"/>
        <a:defRPr sz="2000">
          <a:solidFill>
            <a:schemeClr val="tx1"/>
          </a:solidFill>
          <a:latin typeface="+mn-lt"/>
        </a:defRPr>
      </a:lvl6pPr>
      <a:lvl7pPr marL="2971800" indent="-228600" algn="l" rtl="0" fontAlgn="base">
        <a:lnSpc>
          <a:spcPct val="110000"/>
        </a:lnSpc>
        <a:spcBef>
          <a:spcPct val="0"/>
        </a:spcBef>
        <a:spcAft>
          <a:spcPts val="2800"/>
        </a:spcAft>
        <a:buClr>
          <a:srgbClr val="127796"/>
        </a:buClr>
        <a:buFont typeface="Wingdings" pitchFamily="2" charset="2"/>
        <a:buChar char="§"/>
        <a:defRPr sz="2000">
          <a:solidFill>
            <a:schemeClr val="tx1"/>
          </a:solidFill>
          <a:latin typeface="+mn-lt"/>
        </a:defRPr>
      </a:lvl7pPr>
      <a:lvl8pPr marL="3429000" indent="-228600" algn="l" rtl="0" fontAlgn="base">
        <a:lnSpc>
          <a:spcPct val="110000"/>
        </a:lnSpc>
        <a:spcBef>
          <a:spcPct val="0"/>
        </a:spcBef>
        <a:spcAft>
          <a:spcPts val="2800"/>
        </a:spcAft>
        <a:buClr>
          <a:srgbClr val="127796"/>
        </a:buClr>
        <a:buFont typeface="Wingdings" pitchFamily="2" charset="2"/>
        <a:buChar char="§"/>
        <a:defRPr sz="2000">
          <a:solidFill>
            <a:schemeClr val="tx1"/>
          </a:solidFill>
          <a:latin typeface="+mn-lt"/>
        </a:defRPr>
      </a:lvl8pPr>
      <a:lvl9pPr marL="3886200" indent="-228600" algn="l" rtl="0" fontAlgn="base">
        <a:lnSpc>
          <a:spcPct val="110000"/>
        </a:lnSpc>
        <a:spcBef>
          <a:spcPct val="0"/>
        </a:spcBef>
        <a:spcAft>
          <a:spcPts val="2800"/>
        </a:spcAft>
        <a:buClr>
          <a:srgbClr val="127796"/>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50793"/>
            <a:ext cx="9144000" cy="954107"/>
          </a:xfrm>
        </p:spPr>
        <p:txBody>
          <a:bodyPr lIns="0" rIns="0"/>
          <a:lstStyle/>
          <a:p>
            <a:pPr>
              <a:defRPr/>
            </a:pPr>
            <a:r>
              <a:rPr lang="en-US" sz="3200" dirty="0" smtClean="0">
                <a:solidFill>
                  <a:srgbClr val="57B8E5"/>
                </a:solidFill>
                <a:effectLst/>
              </a:rPr>
              <a:t>Help Save a Life:</a:t>
            </a:r>
            <a:r>
              <a:rPr lang="en-US" sz="3200" dirty="0">
                <a:solidFill>
                  <a:srgbClr val="57B8E5"/>
                </a:solidFill>
                <a:effectLst/>
              </a:rPr>
              <a:t> </a:t>
            </a:r>
            <a:r>
              <a:rPr lang="en-US" sz="3200" dirty="0" smtClean="0">
                <a:solidFill>
                  <a:srgbClr val="57B8E5"/>
                </a:solidFill>
                <a:effectLst/>
              </a:rPr>
              <a:t/>
            </a:r>
            <a:br>
              <a:rPr lang="en-US" sz="3200" dirty="0" smtClean="0">
                <a:solidFill>
                  <a:srgbClr val="57B8E5"/>
                </a:solidFill>
                <a:effectLst/>
              </a:rPr>
            </a:br>
            <a:r>
              <a:rPr lang="en-US" sz="2400" dirty="0" smtClean="0">
                <a:solidFill>
                  <a:srgbClr val="57B8E5"/>
                </a:solidFill>
                <a:effectLst/>
              </a:rPr>
              <a:t>The Deeper Meaning of Smoking Cessation</a:t>
            </a:r>
            <a:endParaRPr lang="en-US" sz="2400" dirty="0">
              <a:solidFill>
                <a:srgbClr val="57B8E5"/>
              </a:solidFill>
              <a:effectLst/>
            </a:endParaRPr>
          </a:p>
        </p:txBody>
      </p:sp>
      <p:sp>
        <p:nvSpPr>
          <p:cNvPr id="4099" name="Subtitle 3"/>
          <p:cNvSpPr>
            <a:spLocks noGrp="1"/>
          </p:cNvSpPr>
          <p:nvPr>
            <p:ph type="subTitle" idx="4294967295"/>
          </p:nvPr>
        </p:nvSpPr>
        <p:spPr>
          <a:xfrm>
            <a:off x="0" y="5143499"/>
            <a:ext cx="9144000" cy="1476375"/>
          </a:xfrm>
        </p:spPr>
        <p:txBody>
          <a:bodyPr/>
          <a:lstStyle/>
          <a:p>
            <a:pPr marL="0" indent="0" algn="ctr" eaLnBrk="1" hangingPunct="1">
              <a:lnSpc>
                <a:spcPct val="100000"/>
              </a:lnSpc>
              <a:spcAft>
                <a:spcPct val="0"/>
              </a:spcAft>
              <a:buFont typeface="Wingdings" pitchFamily="2" charset="2"/>
              <a:buNone/>
            </a:pPr>
            <a:r>
              <a:rPr lang="en-US" b="1" dirty="0" smtClean="0">
                <a:ea typeface="ＭＳ Ｐゴシック" pitchFamily="34" charset="-128"/>
              </a:rPr>
              <a:t>Jonathan B. Bricker, PhD &amp; Kelly G. Wilson, PhD</a:t>
            </a:r>
          </a:p>
          <a:p>
            <a:pPr marL="0" indent="0" algn="ctr" eaLnBrk="1" hangingPunct="1">
              <a:lnSpc>
                <a:spcPct val="100000"/>
              </a:lnSpc>
              <a:spcAft>
                <a:spcPct val="0"/>
              </a:spcAft>
              <a:buFont typeface="Wingdings" pitchFamily="2" charset="2"/>
              <a:buNone/>
            </a:pPr>
            <a:r>
              <a:rPr lang="en-US" sz="2000" dirty="0" smtClean="0">
                <a:ea typeface="ＭＳ Ｐゴシック" pitchFamily="34" charset="-128"/>
              </a:rPr>
              <a:t> </a:t>
            </a:r>
          </a:p>
          <a:p>
            <a:pPr marL="0" indent="0" algn="ctr" eaLnBrk="1" hangingPunct="1">
              <a:lnSpc>
                <a:spcPct val="100000"/>
              </a:lnSpc>
              <a:spcAft>
                <a:spcPct val="0"/>
              </a:spcAft>
              <a:buFont typeface="Wingdings" pitchFamily="2" charset="2"/>
              <a:buNone/>
            </a:pPr>
            <a:r>
              <a:rPr lang="en-US" sz="2000" dirty="0" smtClean="0">
                <a:ea typeface="ＭＳ Ｐゴシック" pitchFamily="34" charset="-128"/>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050" y="1283518"/>
            <a:ext cx="5647551" cy="3758382"/>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0638" y="384175"/>
            <a:ext cx="9144000"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solidFill>
                  <a:srgbClr val="57B8E5"/>
                </a:solidFill>
                <a:effectLst/>
                <a:ea typeface="ＭＳ Ｐゴシック" pitchFamily="34" charset="-128"/>
              </a:rPr>
              <a:t>We are not trained</a:t>
            </a:r>
          </a:p>
        </p:txBody>
      </p:sp>
      <p:sp>
        <p:nvSpPr>
          <p:cNvPr id="8195" name="Rectangle 3"/>
          <p:cNvSpPr>
            <a:spLocks noGrp="1" noChangeArrowheads="1"/>
          </p:cNvSpPr>
          <p:nvPr>
            <p:ph type="body" idx="4294967295"/>
          </p:nvPr>
        </p:nvSpPr>
        <p:spPr>
          <a:xfrm>
            <a:off x="838200" y="1800225"/>
            <a:ext cx="7924800" cy="3914775"/>
          </a:xfrm>
        </p:spPr>
        <p:txBody>
          <a:bodyPr/>
          <a:lstStyle/>
          <a:p>
            <a:pPr eaLnBrk="1" hangingPunct="1"/>
            <a:endParaRPr lang="en-US" b="1" smtClean="0">
              <a:ea typeface="ＭＳ Ｐゴシック" pitchFamily="34" charset="-128"/>
            </a:endParaRPr>
          </a:p>
          <a:p>
            <a:pPr eaLnBrk="1" hangingPunct="1"/>
            <a:endParaRPr lang="en-US" smtClean="0">
              <a:ea typeface="ＭＳ Ｐゴシック" pitchFamily="34" charset="-128"/>
            </a:endParaRPr>
          </a:p>
        </p:txBody>
      </p:sp>
      <p:sp>
        <p:nvSpPr>
          <p:cNvPr id="8196" name="Rectangle 3"/>
          <p:cNvSpPr txBox="1">
            <a:spLocks noChangeArrowheads="1"/>
          </p:cNvSpPr>
          <p:nvPr/>
        </p:nvSpPr>
        <p:spPr bwMode="auto">
          <a:xfrm>
            <a:off x="401638" y="16764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eaLnBrk="1" hangingPunct="1">
              <a:spcAft>
                <a:spcPts val="1800"/>
              </a:spcAft>
              <a:buClr>
                <a:srgbClr val="57B8E5"/>
              </a:buClr>
              <a:buFont typeface="Wingdings" pitchFamily="2" charset="2"/>
              <a:buChar char="§"/>
            </a:pPr>
            <a:r>
              <a:rPr lang="en-US" sz="2600" b="1" dirty="0"/>
              <a:t>8</a:t>
            </a:r>
            <a:r>
              <a:rPr lang="en-US" sz="2600" b="1" dirty="0" smtClean="0"/>
              <a:t>5% </a:t>
            </a:r>
            <a:r>
              <a:rPr lang="en-US" sz="2600" dirty="0" smtClean="0"/>
              <a:t>of </a:t>
            </a:r>
            <a:r>
              <a:rPr lang="en-US" sz="2600" b="1" dirty="0" smtClean="0"/>
              <a:t>clinical psychology </a:t>
            </a:r>
            <a:r>
              <a:rPr lang="en-US" sz="2600" dirty="0" smtClean="0"/>
              <a:t>doctoral programs offer NO smoking cessation training (</a:t>
            </a:r>
            <a:r>
              <a:rPr lang="en-US" sz="2600" dirty="0" err="1" smtClean="0"/>
              <a:t>Kleinfelder</a:t>
            </a:r>
            <a:r>
              <a:rPr lang="en-US" sz="2600" dirty="0" smtClean="0"/>
              <a:t> et al., 2012).</a:t>
            </a:r>
            <a:endParaRPr lang="en-US" sz="2600" dirty="0"/>
          </a:p>
          <a:p>
            <a:pPr eaLnBrk="1" hangingPunct="1">
              <a:spcAft>
                <a:spcPts val="1800"/>
              </a:spcAft>
              <a:buClr>
                <a:srgbClr val="57B8E5"/>
              </a:buClr>
              <a:buFont typeface="Wingdings" pitchFamily="2" charset="2"/>
              <a:buChar char="§"/>
            </a:pPr>
            <a:r>
              <a:rPr lang="en-US" sz="2600" b="1" dirty="0" smtClean="0"/>
              <a:t>92% </a:t>
            </a:r>
            <a:r>
              <a:rPr lang="en-US" sz="2600" dirty="0"/>
              <a:t>of </a:t>
            </a:r>
            <a:r>
              <a:rPr lang="en-US" sz="2600" b="1" dirty="0" smtClean="0"/>
              <a:t>clinical social work </a:t>
            </a:r>
            <a:r>
              <a:rPr lang="en-US" sz="2600" dirty="0"/>
              <a:t>programs offer NO smoking cessation training (</a:t>
            </a:r>
            <a:r>
              <a:rPr lang="en-US" sz="2600" dirty="0" err="1"/>
              <a:t>Kleinfelder</a:t>
            </a:r>
            <a:r>
              <a:rPr lang="en-US" sz="2600" dirty="0"/>
              <a:t> et al., </a:t>
            </a:r>
            <a:r>
              <a:rPr lang="en-US" sz="2600" dirty="0" smtClean="0"/>
              <a:t>2013).</a:t>
            </a:r>
            <a:endParaRPr lang="en-US" sz="2600" dirty="0"/>
          </a:p>
          <a:p>
            <a:pPr eaLnBrk="1" hangingPunct="1">
              <a:spcAft>
                <a:spcPts val="1800"/>
              </a:spcAft>
              <a:buClr>
                <a:srgbClr val="57B8E5"/>
              </a:buClr>
              <a:buFont typeface="Wingdings" pitchFamily="2" charset="2"/>
              <a:buChar char="§"/>
            </a:pPr>
            <a:r>
              <a:rPr lang="en-US" sz="2600" b="1" dirty="0" smtClean="0"/>
              <a:t>50% </a:t>
            </a:r>
            <a:r>
              <a:rPr lang="en-US" sz="2600" dirty="0"/>
              <a:t>of </a:t>
            </a:r>
            <a:r>
              <a:rPr lang="en-US" sz="2600" b="1" dirty="0" smtClean="0"/>
              <a:t>psychiatry residency </a:t>
            </a:r>
            <a:r>
              <a:rPr lang="en-US" sz="2600" dirty="0"/>
              <a:t>programs offer NO smoking cessation training </a:t>
            </a:r>
            <a:r>
              <a:rPr lang="en-US" sz="2600" dirty="0" smtClean="0"/>
              <a:t>(</a:t>
            </a:r>
            <a:r>
              <a:rPr lang="en-US" sz="2600" dirty="0" err="1" smtClean="0"/>
              <a:t>Prochaska</a:t>
            </a:r>
            <a:r>
              <a:rPr lang="en-US" sz="2600" dirty="0" smtClean="0"/>
              <a:t> </a:t>
            </a:r>
            <a:r>
              <a:rPr lang="en-US" sz="2600" dirty="0"/>
              <a:t>et al., </a:t>
            </a:r>
            <a:r>
              <a:rPr lang="en-US" sz="2600" dirty="0" smtClean="0"/>
              <a:t>2006).</a:t>
            </a:r>
            <a:endParaRPr lang="en-US" sz="2600" dirty="0"/>
          </a:p>
        </p:txBody>
      </p:sp>
    </p:spTree>
    <p:extLst>
      <p:ext uri="{BB962C8B-B14F-4D97-AF65-F5344CB8AC3E}">
        <p14:creationId xmlns:p14="http://schemas.microsoft.com/office/powerpoint/2010/main" val="243563689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28624" y="0"/>
            <a:ext cx="8648701" cy="992366"/>
          </a:xfrm>
        </p:spPr>
        <p:txBody>
          <a:bodyPr/>
          <a:lstStyle/>
          <a:p>
            <a:pPr eaLnBrk="1" hangingPunct="1">
              <a:defRPr/>
            </a:pPr>
            <a:r>
              <a:rPr lang="en-US" dirty="0" smtClean="0">
                <a:solidFill>
                  <a:srgbClr val="57B8E5"/>
                </a:solidFill>
                <a:effectLst/>
              </a:rPr>
              <a:t>Therapists Helping Smokers: 4 As</a:t>
            </a:r>
          </a:p>
        </p:txBody>
      </p:sp>
      <p:sp>
        <p:nvSpPr>
          <p:cNvPr id="11267" name="Rectangle 3"/>
          <p:cNvSpPr>
            <a:spLocks noGrp="1" noChangeArrowheads="1"/>
          </p:cNvSpPr>
          <p:nvPr>
            <p:ph type="body" idx="1"/>
          </p:nvPr>
        </p:nvSpPr>
        <p:spPr>
          <a:xfrm>
            <a:off x="866775" y="1038226"/>
            <a:ext cx="7543800" cy="3968750"/>
          </a:xfrm>
        </p:spPr>
        <p:txBody>
          <a:bodyPr/>
          <a:lstStyle/>
          <a:p>
            <a:pPr marL="0" indent="0" algn="ctr" eaLnBrk="1" hangingPunct="1">
              <a:lnSpc>
                <a:spcPct val="100000"/>
              </a:lnSpc>
              <a:spcAft>
                <a:spcPts val="1200"/>
              </a:spcAft>
              <a:buClr>
                <a:srgbClr val="57B8E5"/>
              </a:buClr>
              <a:buNone/>
            </a:pPr>
            <a:r>
              <a:rPr lang="en-US" altLang="en-US" b="1" dirty="0" smtClean="0"/>
              <a:t>How many of you…</a:t>
            </a:r>
          </a:p>
          <a:p>
            <a:pPr eaLnBrk="1" hangingPunct="1">
              <a:lnSpc>
                <a:spcPct val="100000"/>
              </a:lnSpc>
              <a:spcAft>
                <a:spcPts val="0"/>
              </a:spcAft>
              <a:buClr>
                <a:srgbClr val="57B8E5"/>
              </a:buClr>
            </a:pPr>
            <a:r>
              <a:rPr lang="en-US" altLang="en-US" b="1" dirty="0" smtClean="0"/>
              <a:t>A</a:t>
            </a:r>
            <a:r>
              <a:rPr lang="en-US" altLang="en-US" dirty="0" smtClean="0"/>
              <a:t>sk clients if they smoke? </a:t>
            </a:r>
          </a:p>
          <a:p>
            <a:pPr marL="0" indent="0" eaLnBrk="1" hangingPunct="1">
              <a:spcAft>
                <a:spcPts val="1200"/>
              </a:spcAft>
              <a:buClr>
                <a:srgbClr val="57B8E5"/>
              </a:buClr>
              <a:buNone/>
            </a:pPr>
            <a:r>
              <a:rPr lang="en-US" altLang="en-US" b="1" i="1" dirty="0" smtClean="0"/>
              <a:t>             41-43%</a:t>
            </a:r>
          </a:p>
          <a:p>
            <a:pPr eaLnBrk="1" hangingPunct="1">
              <a:lnSpc>
                <a:spcPct val="100000"/>
              </a:lnSpc>
              <a:spcAft>
                <a:spcPts val="0"/>
              </a:spcAft>
              <a:buClr>
                <a:srgbClr val="57B8E5"/>
              </a:buClr>
            </a:pPr>
            <a:r>
              <a:rPr lang="en-US" altLang="en-US" b="1" dirty="0" smtClean="0"/>
              <a:t>A</a:t>
            </a:r>
            <a:r>
              <a:rPr lang="en-US" altLang="en-US" dirty="0" smtClean="0"/>
              <a:t>dvise clients to quit? </a:t>
            </a:r>
          </a:p>
          <a:p>
            <a:pPr marL="0" indent="0" eaLnBrk="1" hangingPunct="1">
              <a:lnSpc>
                <a:spcPct val="100000"/>
              </a:lnSpc>
              <a:spcAft>
                <a:spcPts val="1200"/>
              </a:spcAft>
              <a:buClr>
                <a:srgbClr val="57B8E5"/>
              </a:buClr>
              <a:buNone/>
            </a:pPr>
            <a:r>
              <a:rPr lang="en-US" altLang="en-US" b="1" i="1" dirty="0" smtClean="0"/>
              <a:t>             25-45%</a:t>
            </a:r>
          </a:p>
          <a:p>
            <a:pPr eaLnBrk="1" hangingPunct="1">
              <a:lnSpc>
                <a:spcPct val="100000"/>
              </a:lnSpc>
              <a:spcAft>
                <a:spcPts val="0"/>
              </a:spcAft>
              <a:buClr>
                <a:srgbClr val="57B8E5"/>
              </a:buClr>
            </a:pPr>
            <a:r>
              <a:rPr lang="en-US" altLang="en-US" b="1" dirty="0" smtClean="0"/>
              <a:t>A</a:t>
            </a:r>
            <a:r>
              <a:rPr lang="en-US" altLang="en-US" dirty="0" smtClean="0"/>
              <a:t>ssess willingness </a:t>
            </a:r>
            <a:r>
              <a:rPr lang="en-US" altLang="en-US" dirty="0"/>
              <a:t>to quit? </a:t>
            </a:r>
            <a:endParaRPr lang="en-US" altLang="en-US" dirty="0" smtClean="0"/>
          </a:p>
          <a:p>
            <a:pPr marL="0" indent="0" eaLnBrk="1" hangingPunct="1">
              <a:lnSpc>
                <a:spcPct val="100000"/>
              </a:lnSpc>
              <a:spcAft>
                <a:spcPts val="1200"/>
              </a:spcAft>
              <a:buClr>
                <a:srgbClr val="57B8E5"/>
              </a:buClr>
              <a:buNone/>
            </a:pPr>
            <a:r>
              <a:rPr lang="en-US" altLang="en-US" b="1" i="1" dirty="0" smtClean="0"/>
              <a:t>              10</a:t>
            </a:r>
            <a:r>
              <a:rPr lang="en-US" altLang="en-US" b="1" i="1" dirty="0"/>
              <a:t>%</a:t>
            </a:r>
          </a:p>
          <a:p>
            <a:pPr eaLnBrk="1" hangingPunct="1">
              <a:lnSpc>
                <a:spcPct val="100000"/>
              </a:lnSpc>
              <a:spcAft>
                <a:spcPts val="0"/>
              </a:spcAft>
              <a:buClr>
                <a:srgbClr val="57B8E5"/>
              </a:buClr>
            </a:pPr>
            <a:r>
              <a:rPr lang="en-US" altLang="en-US" b="1" dirty="0" smtClean="0"/>
              <a:t>A</a:t>
            </a:r>
            <a:r>
              <a:rPr lang="en-US" altLang="en-US" dirty="0" smtClean="0"/>
              <a:t>ssist on how to </a:t>
            </a:r>
            <a:r>
              <a:rPr lang="en-US" altLang="en-US" dirty="0"/>
              <a:t>quit? </a:t>
            </a:r>
            <a:endParaRPr lang="en-US" altLang="en-US" dirty="0" smtClean="0"/>
          </a:p>
          <a:p>
            <a:pPr marL="0" indent="0" eaLnBrk="1" hangingPunct="1">
              <a:lnSpc>
                <a:spcPct val="100000"/>
              </a:lnSpc>
              <a:spcAft>
                <a:spcPts val="0"/>
              </a:spcAft>
              <a:buClr>
                <a:srgbClr val="57B8E5"/>
              </a:buClr>
              <a:buNone/>
            </a:pPr>
            <a:r>
              <a:rPr lang="en-US" altLang="en-US" b="1" i="1" dirty="0"/>
              <a:t> </a:t>
            </a:r>
            <a:r>
              <a:rPr lang="en-US" altLang="en-US" b="1" i="1" dirty="0" smtClean="0"/>
              <a:t>             30</a:t>
            </a:r>
            <a:r>
              <a:rPr lang="en-US" altLang="en-US" b="1" i="1" dirty="0"/>
              <a:t>%</a:t>
            </a:r>
          </a:p>
          <a:p>
            <a:pPr marL="0" indent="0" eaLnBrk="1" hangingPunct="1">
              <a:buClr>
                <a:srgbClr val="57B8E5"/>
              </a:buClr>
              <a:buNone/>
            </a:pPr>
            <a:endParaRPr lang="en-US" altLang="en-US" i="1" dirty="0" smtClean="0"/>
          </a:p>
        </p:txBody>
      </p:sp>
      <p:sp>
        <p:nvSpPr>
          <p:cNvPr id="2" name="TextBox 1"/>
          <p:cNvSpPr txBox="1"/>
          <p:nvPr/>
        </p:nvSpPr>
        <p:spPr>
          <a:xfrm>
            <a:off x="76200" y="6300496"/>
            <a:ext cx="5314950" cy="461665"/>
          </a:xfrm>
          <a:prstGeom prst="rect">
            <a:avLst/>
          </a:prstGeom>
          <a:noFill/>
        </p:spPr>
        <p:txBody>
          <a:bodyPr wrap="square" rtlCol="0">
            <a:spAutoFit/>
          </a:bodyPr>
          <a:lstStyle/>
          <a:p>
            <a:r>
              <a:rPr lang="en-US" dirty="0" smtClean="0"/>
              <a:t>Wendt (2005); </a:t>
            </a:r>
            <a:r>
              <a:rPr lang="en-US" dirty="0" err="1" smtClean="0"/>
              <a:t>Akpanudo</a:t>
            </a:r>
            <a:r>
              <a:rPr lang="en-US" dirty="0" smtClean="0"/>
              <a:t> (2009)</a:t>
            </a:r>
            <a:endParaRPr lang="en-US" dirty="0"/>
          </a:p>
        </p:txBody>
      </p:sp>
    </p:spTree>
    <p:extLst>
      <p:ext uri="{BB962C8B-B14F-4D97-AF65-F5344CB8AC3E}">
        <p14:creationId xmlns:p14="http://schemas.microsoft.com/office/powerpoint/2010/main" val="3752314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fade">
                                      <p:cBhvr>
                                        <p:cTn id="17" dur="500"/>
                                        <p:tgtEl>
                                          <p:spTgt spid="112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4" end="4"/>
                                            </p:txEl>
                                          </p:spTgt>
                                        </p:tgtEl>
                                        <p:attrNameLst>
                                          <p:attrName>style.visibility</p:attrName>
                                        </p:attrNameLst>
                                      </p:cBhvr>
                                      <p:to>
                                        <p:strVal val="visible"/>
                                      </p:to>
                                    </p:set>
                                    <p:animEffect transition="in" filter="fade">
                                      <p:cBhvr>
                                        <p:cTn id="22" dur="500"/>
                                        <p:tgtEl>
                                          <p:spTgt spid="112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Effect transition="in" filter="fade">
                                      <p:cBhvr>
                                        <p:cTn id="27" dur="500"/>
                                        <p:tgtEl>
                                          <p:spTgt spid="1126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7">
                                            <p:txEl>
                                              <p:pRg st="6" end="6"/>
                                            </p:txEl>
                                          </p:spTgt>
                                        </p:tgtEl>
                                        <p:attrNameLst>
                                          <p:attrName>style.visibility</p:attrName>
                                        </p:attrNameLst>
                                      </p:cBhvr>
                                      <p:to>
                                        <p:strVal val="visible"/>
                                      </p:to>
                                    </p:set>
                                    <p:animEffect transition="in" filter="fade">
                                      <p:cBhvr>
                                        <p:cTn id="32" dur="500"/>
                                        <p:tgtEl>
                                          <p:spTgt spid="1126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7">
                                            <p:txEl>
                                              <p:pRg st="7" end="7"/>
                                            </p:txEl>
                                          </p:spTgt>
                                        </p:tgtEl>
                                        <p:attrNameLst>
                                          <p:attrName>style.visibility</p:attrName>
                                        </p:attrNameLst>
                                      </p:cBhvr>
                                      <p:to>
                                        <p:strVal val="visible"/>
                                      </p:to>
                                    </p:set>
                                    <p:animEffect transition="in" filter="fade">
                                      <p:cBhvr>
                                        <p:cTn id="37" dur="500"/>
                                        <p:tgtEl>
                                          <p:spTgt spid="1126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67">
                                            <p:txEl>
                                              <p:pRg st="8" end="8"/>
                                            </p:txEl>
                                          </p:spTgt>
                                        </p:tgtEl>
                                        <p:attrNameLst>
                                          <p:attrName>style.visibility</p:attrName>
                                        </p:attrNameLst>
                                      </p:cBhvr>
                                      <p:to>
                                        <p:strVal val="visible"/>
                                      </p:to>
                                    </p:set>
                                    <p:animEffect transition="in" filter="fade">
                                      <p:cBhvr>
                                        <p:cTn id="42" dur="500"/>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726500"/>
            <a:ext cx="7467600" cy="584775"/>
          </a:xfrm>
        </p:spPr>
        <p:txBody>
          <a:bodyPr/>
          <a:lstStyle/>
          <a:p>
            <a:pPr eaLnBrk="1" hangingPunct="1">
              <a:defRPr/>
            </a:pPr>
            <a:r>
              <a:rPr lang="en-US" sz="3200" dirty="0" smtClean="0">
                <a:solidFill>
                  <a:srgbClr val="57B8E5"/>
                </a:solidFill>
                <a:effectLst/>
              </a:rPr>
              <a:t>Benefits of Helping Clients Quit</a:t>
            </a:r>
          </a:p>
        </p:txBody>
      </p:sp>
      <p:sp>
        <p:nvSpPr>
          <p:cNvPr id="5123" name="Rectangle 3"/>
          <p:cNvSpPr>
            <a:spLocks noGrp="1" noChangeArrowheads="1"/>
          </p:cNvSpPr>
          <p:nvPr>
            <p:ph type="body" idx="1"/>
          </p:nvPr>
        </p:nvSpPr>
        <p:spPr/>
        <p:txBody>
          <a:bodyPr/>
          <a:lstStyle/>
          <a:p>
            <a:pPr eaLnBrk="1" hangingPunct="1">
              <a:lnSpc>
                <a:spcPct val="90000"/>
              </a:lnSpc>
              <a:buClr>
                <a:srgbClr val="57B8E5"/>
              </a:buClr>
            </a:pPr>
            <a:r>
              <a:rPr lang="en-US" altLang="en-US" sz="2400" dirty="0" smtClean="0"/>
              <a:t>Show you care about them (56%) </a:t>
            </a:r>
          </a:p>
          <a:p>
            <a:pPr eaLnBrk="1" hangingPunct="1">
              <a:lnSpc>
                <a:spcPct val="90000"/>
              </a:lnSpc>
              <a:buClr>
                <a:srgbClr val="57B8E5"/>
              </a:buClr>
            </a:pPr>
            <a:r>
              <a:rPr lang="en-US" altLang="en-US" sz="2400" dirty="0" smtClean="0"/>
              <a:t>It would work…they </a:t>
            </a:r>
            <a:r>
              <a:rPr lang="en-US" altLang="en-US" sz="2400" dirty="0"/>
              <a:t>a</a:t>
            </a:r>
            <a:r>
              <a:rPr lang="en-US" altLang="en-US" sz="2400" dirty="0" smtClean="0"/>
              <a:t>ctually quit (49%)</a:t>
            </a:r>
          </a:p>
          <a:p>
            <a:pPr eaLnBrk="1" hangingPunct="1">
              <a:lnSpc>
                <a:spcPct val="90000"/>
              </a:lnSpc>
              <a:buClr>
                <a:srgbClr val="57B8E5"/>
              </a:buClr>
            </a:pPr>
            <a:r>
              <a:rPr lang="en-US" altLang="en-US" sz="2400" dirty="0"/>
              <a:t>Improve their </a:t>
            </a:r>
            <a:r>
              <a:rPr lang="en-US" altLang="en-US" sz="2400" dirty="0" smtClean="0"/>
              <a:t>health </a:t>
            </a:r>
            <a:r>
              <a:rPr lang="en-US" altLang="en-US" sz="2400" dirty="0"/>
              <a:t>(83%)</a:t>
            </a:r>
          </a:p>
          <a:p>
            <a:pPr eaLnBrk="1" hangingPunct="1">
              <a:lnSpc>
                <a:spcPct val="90000"/>
              </a:lnSpc>
              <a:buClr>
                <a:srgbClr val="57B8E5"/>
              </a:buClr>
            </a:pPr>
            <a:r>
              <a:rPr lang="en-US" altLang="en-US" sz="2400" dirty="0" smtClean="0"/>
              <a:t>Help their psychological problems (17%)</a:t>
            </a:r>
          </a:p>
          <a:p>
            <a:pPr eaLnBrk="1" hangingPunct="1">
              <a:lnSpc>
                <a:spcPct val="90000"/>
              </a:lnSpc>
              <a:buClr>
                <a:srgbClr val="57B8E5"/>
              </a:buClr>
            </a:pPr>
            <a:r>
              <a:rPr lang="en-US" altLang="en-US" sz="2400" dirty="0" smtClean="0"/>
              <a:t>What other benefits to you see?</a:t>
            </a:r>
          </a:p>
        </p:txBody>
      </p:sp>
      <p:sp>
        <p:nvSpPr>
          <p:cNvPr id="5" name="TextBox 4"/>
          <p:cNvSpPr txBox="1"/>
          <p:nvPr/>
        </p:nvSpPr>
        <p:spPr>
          <a:xfrm>
            <a:off x="76200" y="6300496"/>
            <a:ext cx="5314950" cy="461665"/>
          </a:xfrm>
          <a:prstGeom prst="rect">
            <a:avLst/>
          </a:prstGeom>
          <a:noFill/>
        </p:spPr>
        <p:txBody>
          <a:bodyPr wrap="square" rtlCol="0">
            <a:spAutoFit/>
          </a:bodyPr>
          <a:lstStyle/>
          <a:p>
            <a:r>
              <a:rPr lang="en-US" dirty="0" err="1" smtClean="0"/>
              <a:t>Akpanudo</a:t>
            </a:r>
            <a:r>
              <a:rPr lang="en-US" dirty="0" smtClean="0"/>
              <a:t> (2009)</a:t>
            </a:r>
            <a:endParaRPr lang="en-US" dirty="0"/>
          </a:p>
        </p:txBody>
      </p:sp>
    </p:spTree>
    <p:extLst>
      <p:ext uri="{BB962C8B-B14F-4D97-AF65-F5344CB8AC3E}">
        <p14:creationId xmlns:p14="http://schemas.microsoft.com/office/powerpoint/2010/main" val="3022673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left)">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left)">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wipe(left)">
                                      <p:cBhvr>
                                        <p:cTn id="2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0638" y="384175"/>
            <a:ext cx="9144000"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solidFill>
                  <a:srgbClr val="57B8E5"/>
                </a:solidFill>
                <a:effectLst/>
                <a:ea typeface="ＭＳ Ｐゴシック" pitchFamily="34" charset="-128"/>
              </a:rPr>
              <a:t>A</a:t>
            </a:r>
            <a:r>
              <a:rPr lang="en-US" dirty="0" smtClean="0">
                <a:solidFill>
                  <a:srgbClr val="57B8E5"/>
                </a:solidFill>
                <a:effectLst/>
                <a:ea typeface="ＭＳ Ｐゴシック" pitchFamily="34" charset="-128"/>
              </a:rPr>
              <a:t> Solution</a:t>
            </a:r>
          </a:p>
        </p:txBody>
      </p:sp>
      <p:sp>
        <p:nvSpPr>
          <p:cNvPr id="8195" name="Rectangle 3"/>
          <p:cNvSpPr>
            <a:spLocks noGrp="1" noChangeArrowheads="1"/>
          </p:cNvSpPr>
          <p:nvPr>
            <p:ph type="body" idx="4294967295"/>
          </p:nvPr>
        </p:nvSpPr>
        <p:spPr>
          <a:xfrm>
            <a:off x="838200" y="1800225"/>
            <a:ext cx="7924800" cy="3914775"/>
          </a:xfrm>
        </p:spPr>
        <p:txBody>
          <a:bodyPr/>
          <a:lstStyle/>
          <a:p>
            <a:pPr eaLnBrk="1" hangingPunct="1"/>
            <a:endParaRPr lang="en-US" b="1" smtClean="0">
              <a:ea typeface="ＭＳ Ｐゴシック" pitchFamily="34" charset="-128"/>
            </a:endParaRPr>
          </a:p>
          <a:p>
            <a:pPr eaLnBrk="1" hangingPunct="1"/>
            <a:endParaRPr lang="en-US" smtClean="0">
              <a:ea typeface="ＭＳ Ｐゴシック" pitchFamily="34" charset="-128"/>
            </a:endParaRPr>
          </a:p>
        </p:txBody>
      </p:sp>
      <p:sp>
        <p:nvSpPr>
          <p:cNvPr id="8196" name="Rectangle 3"/>
          <p:cNvSpPr txBox="1">
            <a:spLocks noChangeArrowheads="1"/>
          </p:cNvSpPr>
          <p:nvPr/>
        </p:nvSpPr>
        <p:spPr bwMode="auto">
          <a:xfrm>
            <a:off x="401638" y="16764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marL="0" indent="0" algn="ctr" eaLnBrk="1" hangingPunct="1">
              <a:spcAft>
                <a:spcPts val="1800"/>
              </a:spcAft>
              <a:buClr>
                <a:srgbClr val="57B8E5"/>
              </a:buClr>
            </a:pPr>
            <a:endParaRPr lang="en-US" sz="2600" dirty="0" smtClean="0"/>
          </a:p>
          <a:p>
            <a:pPr marL="0" indent="0" algn="ctr" eaLnBrk="1" hangingPunct="1">
              <a:spcAft>
                <a:spcPts val="1800"/>
              </a:spcAft>
              <a:buClr>
                <a:srgbClr val="57B8E5"/>
              </a:buClr>
            </a:pPr>
            <a:endParaRPr lang="en-US" sz="2600" dirty="0"/>
          </a:p>
          <a:p>
            <a:pPr marL="0" indent="0" algn="ctr" eaLnBrk="1" hangingPunct="1">
              <a:spcAft>
                <a:spcPts val="1800"/>
              </a:spcAft>
              <a:buClr>
                <a:srgbClr val="57B8E5"/>
              </a:buClr>
            </a:pPr>
            <a:r>
              <a:rPr lang="en-US" sz="4000" dirty="0" smtClean="0"/>
              <a:t>Acceptance &amp; Commitment Therapy: Bricker Lab Results</a:t>
            </a:r>
            <a:endParaRPr lang="en-US" sz="4000" dirty="0"/>
          </a:p>
        </p:txBody>
      </p:sp>
    </p:spTree>
    <p:extLst>
      <p:ext uri="{BB962C8B-B14F-4D97-AF65-F5344CB8AC3E}">
        <p14:creationId xmlns:p14="http://schemas.microsoft.com/office/powerpoint/2010/main" val="37081551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0"/>
            <a:ext cx="9144000"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solidFill>
                  <a:srgbClr val="57B8E5"/>
                </a:solidFill>
                <a:effectLst/>
                <a:ea typeface="ＭＳ Ｐゴシック" pitchFamily="34" charset="-128"/>
              </a:rPr>
              <a:t>ACT Research Program: </a:t>
            </a:r>
            <a:r>
              <a:rPr lang="en-US" smtClean="0">
                <a:solidFill>
                  <a:srgbClr val="57B8E5"/>
                </a:solidFill>
                <a:effectLst/>
                <a:ea typeface="ＭＳ Ｐゴシック" pitchFamily="34" charset="-128"/>
              </a:rPr>
              <a:t>The Wheel</a:t>
            </a:r>
          </a:p>
        </p:txBody>
      </p:sp>
      <p:sp>
        <p:nvSpPr>
          <p:cNvPr id="13315" name="Rectangle 3" hidden="1"/>
          <p:cNvSpPr>
            <a:spLocks noGrp="1" noChangeArrowheads="1"/>
          </p:cNvSpPr>
          <p:nvPr>
            <p:ph type="body" idx="4294967295"/>
          </p:nvPr>
        </p:nvSpPr>
        <p:spPr>
          <a:xfrm>
            <a:off x="0" y="838200"/>
            <a:ext cx="8894763" cy="4686300"/>
          </a:xfrm>
        </p:spPr>
        <p:txBody>
          <a:bodyPr/>
          <a:lstStyle/>
          <a:p>
            <a:pPr marL="457200" lvl="1" indent="0" eaLnBrk="1" hangingPunct="1">
              <a:lnSpc>
                <a:spcPct val="100000"/>
              </a:lnSpc>
              <a:spcAft>
                <a:spcPts val="1800"/>
              </a:spcAft>
              <a:buClr>
                <a:srgbClr val="57B8E5"/>
              </a:buClr>
              <a:buFont typeface="Wingdings" pitchFamily="2" charset="2"/>
              <a:buNone/>
            </a:pPr>
            <a:endParaRPr lang="en-US" smtClean="0">
              <a:ea typeface="ＭＳ Ｐゴシック" pitchFamily="34" charset="-128"/>
            </a:endParaRPr>
          </a:p>
        </p:txBody>
      </p:sp>
      <p:pic>
        <p:nvPicPr>
          <p:cNvPr id="28677" name="Picture 5"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138" y="1347788"/>
            <a:ext cx="1863725" cy="23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909638"/>
            <a:ext cx="15716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188" y="909638"/>
            <a:ext cx="2671762" cy="217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7"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0950" y="985838"/>
            <a:ext cx="2557463" cy="349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8"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7688" y="985838"/>
            <a:ext cx="33210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9"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8763" y="927100"/>
            <a:ext cx="3727450"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499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additive="base">
                                        <p:cTn id="7" dur="2000" fill="hold"/>
                                        <p:tgtEl>
                                          <p:spTgt spid="28677"/>
                                        </p:tgtEl>
                                        <p:attrNameLst>
                                          <p:attrName>ppt_x</p:attrName>
                                        </p:attrNameLst>
                                      </p:cBhvr>
                                      <p:tavLst>
                                        <p:tav tm="0">
                                          <p:val>
                                            <p:strVal val="#ppt_x"/>
                                          </p:val>
                                        </p:tav>
                                        <p:tav tm="100000">
                                          <p:val>
                                            <p:strVal val="#ppt_x"/>
                                          </p:val>
                                        </p:tav>
                                      </p:tavLst>
                                    </p:anim>
                                    <p:anim calcmode="lin" valueType="num">
                                      <p:cBhvr additive="base">
                                        <p:cTn id="8" dur="2000" fill="hold"/>
                                        <p:tgtEl>
                                          <p:spTgt spid="2867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685"/>
                                        </p:tgtEl>
                                        <p:attrNameLst>
                                          <p:attrName>style.visibility</p:attrName>
                                        </p:attrNameLst>
                                      </p:cBhvr>
                                      <p:to>
                                        <p:strVal val="visible"/>
                                      </p:to>
                                    </p:set>
                                  </p:childTnLst>
                                  <p:subTnLst>
                                    <p:set>
                                      <p:cBhvr override="childStyle">
                                        <p:cTn dur="1" fill="hold" display="0" masterRel="nextClick" afterEffect="1"/>
                                        <p:tgtEl>
                                          <p:spTgt spid="28685"/>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686"/>
                                        </p:tgtEl>
                                        <p:attrNameLst>
                                          <p:attrName>style.visibility</p:attrName>
                                        </p:attrNameLst>
                                      </p:cBhvr>
                                      <p:to>
                                        <p:strVal val="visible"/>
                                      </p:to>
                                    </p:set>
                                  </p:childTnLst>
                                  <p:subTnLst>
                                    <p:set>
                                      <p:cBhvr override="childStyle">
                                        <p:cTn dur="1" fill="hold" display="0" masterRel="nextClick" afterEffect="1"/>
                                        <p:tgtEl>
                                          <p:spTgt spid="28686"/>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687"/>
                                        </p:tgtEl>
                                        <p:attrNameLst>
                                          <p:attrName>style.visibility</p:attrName>
                                        </p:attrNameLst>
                                      </p:cBhvr>
                                      <p:to>
                                        <p:strVal val="visible"/>
                                      </p:to>
                                    </p:set>
                                  </p:childTnLst>
                                  <p:subTnLst>
                                    <p:set>
                                      <p:cBhvr override="childStyle">
                                        <p:cTn dur="1" fill="hold" display="0" masterRel="nextClick" afterEffect="1"/>
                                        <p:tgtEl>
                                          <p:spTgt spid="28687"/>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8688"/>
                                        </p:tgtEl>
                                        <p:attrNameLst>
                                          <p:attrName>style.visibility</p:attrName>
                                        </p:attrNameLst>
                                      </p:cBhvr>
                                      <p:to>
                                        <p:strVal val="visible"/>
                                      </p:to>
                                    </p:set>
                                  </p:childTnLst>
                                  <p:subTnLst>
                                    <p:set>
                                      <p:cBhvr override="childStyle">
                                        <p:cTn dur="1" fill="hold" display="0" masterRel="nextClick" afterEffect="1"/>
                                        <p:tgtEl>
                                          <p:spTgt spid="28688"/>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8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6754" name="Rectangle 2"/>
          <p:cNvSpPr>
            <a:spLocks noGrp="1" noChangeArrowheads="1"/>
          </p:cNvSpPr>
          <p:nvPr>
            <p:ph type="title" idx="4294967295"/>
          </p:nvPr>
        </p:nvSpPr>
        <p:spPr>
          <a:xfrm>
            <a:off x="0" y="231557"/>
            <a:ext cx="9144000" cy="646331"/>
          </a:xfrm>
        </p:spPr>
        <p:txBody>
          <a:bodyPr/>
          <a:lstStyle/>
          <a:p>
            <a:pPr eaLnBrk="1" hangingPunct="1">
              <a:defRPr/>
            </a:pPr>
            <a:r>
              <a:rPr lang="en-US" i="1" dirty="0" smtClean="0">
                <a:solidFill>
                  <a:srgbClr val="57B8E5"/>
                </a:solidFill>
                <a:effectLst/>
                <a:ea typeface="ＭＳ Ｐゴシック" pitchFamily="34" charset="-128"/>
              </a:rPr>
              <a:t>Trial 1: </a:t>
            </a:r>
            <a:r>
              <a:rPr lang="en-US" dirty="0" smtClean="0">
                <a:solidFill>
                  <a:srgbClr val="57B8E5"/>
                </a:solidFill>
                <a:effectLst/>
                <a:ea typeface="ＭＳ Ｐゴシック" pitchFamily="34" charset="-128"/>
              </a:rPr>
              <a:t>Telephone-Delivered ACT </a:t>
            </a:r>
            <a:endParaRPr lang="en-US" sz="3200" b="0" dirty="0" smtClean="0">
              <a:ea typeface="ＭＳ Ｐゴシック" pitchFamily="34" charset="-128"/>
            </a:endParaRPr>
          </a:p>
        </p:txBody>
      </p:sp>
      <p:pic>
        <p:nvPicPr>
          <p:cNvPr id="14339" name="Picture 5" descr="CallCente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269999" y="1638300"/>
            <a:ext cx="6871165" cy="3625850"/>
          </a:xfrm>
        </p:spPr>
      </p:pic>
    </p:spTree>
    <p:extLst>
      <p:ext uri="{BB962C8B-B14F-4D97-AF65-F5344CB8AC3E}">
        <p14:creationId xmlns:p14="http://schemas.microsoft.com/office/powerpoint/2010/main" val="26082299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itle 2"/>
          <p:cNvSpPr>
            <a:spLocks noGrp="1"/>
          </p:cNvSpPr>
          <p:nvPr>
            <p:ph type="title"/>
          </p:nvPr>
        </p:nvSpPr>
        <p:spPr>
          <a:xfrm>
            <a:off x="0" y="554038"/>
            <a:ext cx="9144000" cy="646112"/>
          </a:xfrm>
        </p:spPr>
        <p:txBody>
          <a:bodyPr/>
          <a:lstStyle/>
          <a:p>
            <a:r>
              <a:rPr lang="en-US" altLang="en-US" dirty="0" smtClean="0">
                <a:solidFill>
                  <a:srgbClr val="57B8E5"/>
                </a:solidFill>
                <a:effectLst/>
                <a:ea typeface="ＭＳ Ｐゴシック" pitchFamily="34" charset="-128"/>
              </a:rPr>
              <a:t>6-Month Quit Outcome (30D PP)</a:t>
            </a:r>
          </a:p>
        </p:txBody>
      </p:sp>
      <p:sp>
        <p:nvSpPr>
          <p:cNvPr id="25603"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eaLnBrk="1" hangingPunct="1"/>
            <a:r>
              <a:rPr lang="en-US" altLang="en-US" sz="1800">
                <a:latin typeface="Arial" charset="0"/>
                <a:cs typeface="Arial" charset="0"/>
              </a:rPr>
              <a:t/>
            </a:r>
            <a:br>
              <a:rPr lang="en-US" altLang="en-US" sz="1800">
                <a:latin typeface="Arial" charset="0"/>
                <a:cs typeface="Arial" charset="0"/>
              </a:rPr>
            </a:br>
            <a:endParaRPr lang="en-US" altLang="en-US" sz="1800">
              <a:latin typeface="Arial" charset="0"/>
              <a:cs typeface="Arial" charset="0"/>
            </a:endParaRPr>
          </a:p>
        </p:txBody>
      </p:sp>
      <p:graphicFrame>
        <p:nvGraphicFramePr>
          <p:cNvPr id="163883" name="Group 43"/>
          <p:cNvGraphicFramePr>
            <a:graphicFrameLocks noGrp="1"/>
          </p:cNvGraphicFramePr>
          <p:nvPr/>
        </p:nvGraphicFramePr>
        <p:xfrm>
          <a:off x="371475" y="2019300"/>
          <a:ext cx="8162925" cy="1452563"/>
        </p:xfrm>
        <a:graphic>
          <a:graphicData uri="http://schemas.openxmlformats.org/drawingml/2006/table">
            <a:tbl>
              <a:tblPr/>
              <a:tblGrid>
                <a:gridCol w="3137351"/>
                <a:gridCol w="2915519"/>
                <a:gridCol w="2110055"/>
              </a:tblGrid>
              <a:tr h="7924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CBT</a:t>
                      </a:r>
                      <a:endPar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endParaRPr>
                    </a:p>
                  </a:txBody>
                  <a:tcPr marT="45695" marB="45695" anchor="b" horzOverflow="overflow">
                    <a:lnL>
                      <a:noFill/>
                    </a:lnL>
                    <a:lnR>
                      <a:noFill/>
                    </a:lnR>
                    <a:lnT cap="flat">
                      <a:noFill/>
                    </a:lnT>
                    <a:lnB>
                      <a:noFill/>
                    </a:lnB>
                    <a:lnTlToBr>
                      <a:noFill/>
                    </a:lnTlToBr>
                    <a:lnBlToTr>
                      <a:noFill/>
                    </a:lnBlToTr>
                    <a:solidFill>
                      <a:srgbClr val="57B8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ACT</a:t>
                      </a:r>
                      <a:endPar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endParaRPr>
                    </a:p>
                  </a:txBody>
                  <a:tcPr marT="45695" marB="45695" anchor="b" horzOverflow="overflow">
                    <a:lnL>
                      <a:noFill/>
                    </a:lnL>
                    <a:lnR>
                      <a:noFill/>
                    </a:lnR>
                    <a:lnT cap="flat">
                      <a:noFill/>
                    </a:lnT>
                    <a:lnB>
                      <a:noFill/>
                    </a:lnB>
                    <a:lnTlToBr>
                      <a:noFill/>
                    </a:lnTlToBr>
                    <a:lnBlToTr>
                      <a:noFill/>
                    </a:lnBlToTr>
                    <a:solidFill>
                      <a:srgbClr val="57B8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OR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(95% CI)</a:t>
                      </a:r>
                      <a:endPar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endParaRPr>
                    </a:p>
                  </a:txBody>
                  <a:tcPr marT="45695" marB="45695" anchor="b" horzOverflow="overflow">
                    <a:lnL>
                      <a:noFill/>
                    </a:lnL>
                    <a:lnR cap="flat">
                      <a:noFill/>
                    </a:lnR>
                    <a:lnT cap="flat">
                      <a:noFill/>
                    </a:lnT>
                    <a:lnB>
                      <a:noFill/>
                    </a:lnB>
                    <a:lnTlToBr>
                      <a:noFill/>
                    </a:lnTlToBr>
                    <a:lnBlToTr>
                      <a:noFill/>
                    </a:lnBlToTr>
                    <a:solidFill>
                      <a:srgbClr val="57B8E5"/>
                    </a:solidFill>
                  </a:tcPr>
                </a:tc>
              </a:tr>
              <a:tr h="6601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22%</a:t>
                      </a:r>
                    </a:p>
                  </a:txBody>
                  <a:tcPr marT="45695" marB="45695" anchor="ctr" horzOverflow="overflow">
                    <a:lnL>
                      <a:noFill/>
                    </a:lnL>
                    <a:lnR>
                      <a:noFill/>
                    </a:lnR>
                    <a:lnT>
                      <a:noFill/>
                    </a:lnT>
                    <a:lnB w="254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31%</a:t>
                      </a:r>
                    </a:p>
                  </a:txBody>
                  <a:tcPr marT="45695" marB="45695" anchor="ctr" horzOverflow="overflow">
                    <a:lnL>
                      <a:noFill/>
                    </a:lnL>
                    <a:lnR>
                      <a:noFill/>
                    </a:lnR>
                    <a:lnT>
                      <a:noFill/>
                    </a:lnT>
                    <a:lnB w="254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1.5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(0.7, 3.4)</a:t>
                      </a:r>
                    </a:p>
                  </a:txBody>
                  <a:tcPr marT="45695" marB="45695" anchor="ctr" horzOverflow="overflow">
                    <a:lnL>
                      <a:noFill/>
                    </a:lnL>
                    <a:lnR cap="flat">
                      <a:noFill/>
                    </a:lnR>
                    <a:lnT>
                      <a:noFill/>
                    </a:lnT>
                    <a:lnB w="254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220586029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2"/>
          <p:cNvSpPr>
            <a:spLocks noGrp="1"/>
          </p:cNvSpPr>
          <p:nvPr>
            <p:ph type="title"/>
          </p:nvPr>
        </p:nvSpPr>
        <p:spPr>
          <a:xfrm>
            <a:off x="0" y="92075"/>
            <a:ext cx="9144000" cy="1108075"/>
          </a:xfrm>
        </p:spPr>
        <p:txBody>
          <a:bodyPr/>
          <a:lstStyle/>
          <a:p>
            <a:r>
              <a:rPr lang="en-US" altLang="en-US" sz="3300" dirty="0" smtClean="0">
                <a:solidFill>
                  <a:srgbClr val="57B8E5"/>
                </a:solidFill>
                <a:effectLst/>
                <a:ea typeface="ＭＳ Ｐゴシック" pitchFamily="34" charset="-128"/>
              </a:rPr>
              <a:t>6-Month Quit (30D PP) in Key Baseline Subgroups</a:t>
            </a:r>
          </a:p>
        </p:txBody>
      </p:sp>
      <p:sp>
        <p:nvSpPr>
          <p:cNvPr id="26627"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eaLnBrk="1" hangingPunct="1"/>
            <a:r>
              <a:rPr lang="en-US" altLang="en-US" sz="1800">
                <a:latin typeface="Arial" charset="0"/>
                <a:cs typeface="Arial" charset="0"/>
              </a:rPr>
              <a:t/>
            </a:r>
            <a:br>
              <a:rPr lang="en-US" altLang="en-US" sz="1800">
                <a:latin typeface="Arial" charset="0"/>
                <a:cs typeface="Arial" charset="0"/>
              </a:rPr>
            </a:br>
            <a:endParaRPr lang="en-US" altLang="en-US" sz="1800">
              <a:latin typeface="Arial" charset="0"/>
              <a:cs typeface="Arial" charset="0"/>
            </a:endParaRPr>
          </a:p>
        </p:txBody>
      </p:sp>
      <p:graphicFrame>
        <p:nvGraphicFramePr>
          <p:cNvPr id="163883" name="Group 43"/>
          <p:cNvGraphicFramePr>
            <a:graphicFrameLocks noGrp="1"/>
          </p:cNvGraphicFramePr>
          <p:nvPr>
            <p:extLst>
              <p:ext uri="{D42A27DB-BD31-4B8C-83A1-F6EECF244321}">
                <p14:modId xmlns:p14="http://schemas.microsoft.com/office/powerpoint/2010/main" val="2453535950"/>
              </p:ext>
            </p:extLst>
          </p:nvPr>
        </p:nvGraphicFramePr>
        <p:xfrm>
          <a:off x="250825" y="1558925"/>
          <a:ext cx="8642350" cy="3116868"/>
        </p:xfrm>
        <a:graphic>
          <a:graphicData uri="http://schemas.openxmlformats.org/drawingml/2006/table">
            <a:tbl>
              <a:tblPr/>
              <a:tblGrid>
                <a:gridCol w="3735387"/>
                <a:gridCol w="1885950"/>
                <a:gridCol w="1524000"/>
                <a:gridCol w="1497013"/>
              </a:tblGrid>
              <a:tr h="841236">
                <a:tc>
                  <a:txBody>
                    <a:bodyPr/>
                    <a:lstStyle/>
                    <a:p>
                      <a:pPr marL="0" marR="0" lvl="0" indent="0" algn="l" defTabSz="914400" rtl="0" eaLnBrk="0" fontAlgn="base" latinLnBrk="0" hangingPunct="0">
                        <a:lnSpc>
                          <a:spcPct val="110000"/>
                        </a:lnSpc>
                        <a:spcBef>
                          <a:spcPct val="0"/>
                        </a:spcBef>
                        <a:spcAft>
                          <a:spcPts val="2800"/>
                        </a:spcAft>
                        <a:buClr>
                          <a:srgbClr val="127796"/>
                        </a:buClr>
                        <a:buSzTx/>
                        <a:buFont typeface="Wingdings" pitchFamily="2" charset="2"/>
                        <a:buNone/>
                        <a:tabLst/>
                      </a:pPr>
                      <a:r>
                        <a:rPr kumimoji="0" lang="en-US" sz="2000" b="1" i="0" u="none" strike="noStrike" cap="none" normalizeH="0" baseline="0" dirty="0" smtClean="0">
                          <a:ln>
                            <a:noFill/>
                          </a:ln>
                          <a:solidFill>
                            <a:schemeClr val="bg1"/>
                          </a:solidFill>
                          <a:effectLst/>
                          <a:latin typeface="Lucida Sans" pitchFamily="34" charset="0"/>
                          <a:ea typeface="ＭＳ Ｐゴシック" pitchFamily="34" charset="-128"/>
                        </a:rPr>
                        <a:t>Baseline Subgroup</a:t>
                      </a:r>
                    </a:p>
                  </a:txBody>
                  <a:tcPr marT="45713" marB="45713" anchor="b" horzOverflow="overflow">
                    <a:lnL cap="flat">
                      <a:noFill/>
                    </a:lnL>
                    <a:lnR>
                      <a:noFill/>
                    </a:lnR>
                    <a:lnT cap="flat">
                      <a:noFill/>
                    </a:lnT>
                    <a:lnB>
                      <a:noFill/>
                    </a:lnB>
                    <a:lnTlToBr>
                      <a:noFill/>
                    </a:lnTlToBr>
                    <a:lnBlToTr>
                      <a:noFill/>
                    </a:lnBlToTr>
                    <a:solidFill>
                      <a:srgbClr val="57B8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CBT</a:t>
                      </a:r>
                      <a:endPar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endParaRPr>
                    </a:p>
                  </a:txBody>
                  <a:tcPr marT="45713" marB="45713" anchor="b" horzOverflow="overflow">
                    <a:lnL>
                      <a:noFill/>
                    </a:lnL>
                    <a:lnR>
                      <a:noFill/>
                    </a:lnR>
                    <a:lnT cap="flat">
                      <a:noFill/>
                    </a:lnT>
                    <a:lnB>
                      <a:noFill/>
                    </a:lnB>
                    <a:lnTlToBr>
                      <a:noFill/>
                    </a:lnTlToBr>
                    <a:lnBlToTr>
                      <a:noFill/>
                    </a:lnBlToTr>
                    <a:solidFill>
                      <a:srgbClr val="57B8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ACT</a:t>
                      </a:r>
                      <a:endPar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endParaRPr>
                    </a:p>
                  </a:txBody>
                  <a:tcPr marT="45713" marB="45713" anchor="b" horzOverflow="overflow">
                    <a:lnL>
                      <a:noFill/>
                    </a:lnL>
                    <a:lnR>
                      <a:noFill/>
                    </a:lnR>
                    <a:lnT cap="flat">
                      <a:noFill/>
                    </a:lnT>
                    <a:lnB>
                      <a:noFill/>
                    </a:lnB>
                    <a:lnTlToBr>
                      <a:noFill/>
                    </a:lnTlToBr>
                    <a:lnBlToTr>
                      <a:noFill/>
                    </a:lnBlToTr>
                    <a:solidFill>
                      <a:srgbClr val="57B8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OR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(95% CI)</a:t>
                      </a:r>
                      <a:endPar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endParaRPr>
                    </a:p>
                  </a:txBody>
                  <a:tcPr marT="45713" marB="45713" anchor="b" horzOverflow="overflow">
                    <a:lnL>
                      <a:noFill/>
                    </a:lnL>
                    <a:lnR cap="flat">
                      <a:noFill/>
                    </a:lnR>
                    <a:lnT cap="flat">
                      <a:noFill/>
                    </a:lnT>
                    <a:lnB>
                      <a:noFill/>
                    </a:lnB>
                    <a:lnTlToBr>
                      <a:noFill/>
                    </a:lnTlToBr>
                    <a:lnBlToTr>
                      <a:noFill/>
                    </a:lnBlToTr>
                    <a:solidFill>
                      <a:srgbClr val="57B8E5"/>
                    </a:solidFill>
                  </a:tcPr>
                </a:tc>
              </a:tr>
              <a:tr h="84786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Pack-A-Day or More</a:t>
                      </a:r>
                    </a:p>
                  </a:txBody>
                  <a:tcPr marT="45713" marB="45713" anchor="ctr" horzOverflow="overflow">
                    <a:lnL cap="flat">
                      <a:noFill/>
                    </a:lnL>
                    <a:lnR>
                      <a:noFill/>
                    </a:lnR>
                    <a:lnT>
                      <a:noFill/>
                    </a:lnT>
                    <a:lnB>
                      <a:noFill/>
                    </a:lnB>
                    <a:lnTlToBr>
                      <a:noFill/>
                    </a:lnTlToBr>
                    <a:lnBlToTr>
                      <a:noFill/>
                    </a:lnBlToTr>
                    <a:solidFill>
                      <a:srgbClr val="C1E5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17%</a:t>
                      </a:r>
                    </a:p>
                  </a:txBody>
                  <a:tcPr marT="45713" marB="45713" anchor="ctr" horzOverflow="overflow">
                    <a:lnL>
                      <a:noFill/>
                    </a:lnL>
                    <a:lnR>
                      <a:noFill/>
                    </a:lnR>
                    <a:lnT>
                      <a:noFill/>
                    </a:lnT>
                    <a:lnB>
                      <a:noFill/>
                    </a:lnB>
                    <a:lnTlToBr>
                      <a:noFill/>
                    </a:lnTlToBr>
                    <a:lnBlToTr>
                      <a:noFill/>
                    </a:lnBlToTr>
                    <a:solidFill>
                      <a:srgbClr val="C1E5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36%</a:t>
                      </a:r>
                    </a:p>
                  </a:txBody>
                  <a:tcPr marT="45713" marB="45713" anchor="ctr" horzOverflow="overflow">
                    <a:lnL>
                      <a:noFill/>
                    </a:lnL>
                    <a:lnR>
                      <a:noFill/>
                    </a:lnR>
                    <a:lnT>
                      <a:noFill/>
                    </a:lnT>
                    <a:lnB>
                      <a:noFill/>
                    </a:lnB>
                    <a:lnTlToBr>
                      <a:noFill/>
                    </a:lnTlToBr>
                    <a:lnBlToTr>
                      <a:noFill/>
                    </a:lnBlToTr>
                    <a:solidFill>
                      <a:srgbClr val="C1E5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2.8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(0.6, 12.4)</a:t>
                      </a:r>
                    </a:p>
                  </a:txBody>
                  <a:tcPr marT="45713" marB="45713" anchor="ctr" horzOverflow="overflow">
                    <a:lnL>
                      <a:noFill/>
                    </a:lnL>
                    <a:lnR cap="flat">
                      <a:noFill/>
                    </a:lnR>
                    <a:lnT>
                      <a:noFill/>
                    </a:lnT>
                    <a:lnB>
                      <a:noFill/>
                    </a:lnB>
                    <a:lnTlToBr>
                      <a:noFill/>
                    </a:lnTlToBr>
                    <a:lnBlToTr>
                      <a:noFill/>
                    </a:lnBlToTr>
                    <a:solidFill>
                      <a:srgbClr val="C1E5F5"/>
                    </a:solidFill>
                  </a:tcPr>
                </a:tc>
              </a:tr>
              <a:tr h="78770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Screened Depressed</a:t>
                      </a:r>
                    </a:p>
                  </a:txBody>
                  <a:tcPr marT="45713" marB="45713"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13%</a:t>
                      </a:r>
                    </a:p>
                  </a:txBody>
                  <a:tcPr marT="45713" marB="45713"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33%</a:t>
                      </a:r>
                    </a:p>
                  </a:txBody>
                  <a:tcPr marT="45713" marB="45713"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1.2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(1.0-1.6)</a:t>
                      </a:r>
                    </a:p>
                  </a:txBody>
                  <a:tcPr marT="45713" marB="45713" anchor="ctr" horzOverflow="overflow">
                    <a:lnL>
                      <a:noFill/>
                    </a:lnL>
                    <a:lnR cap="flat">
                      <a:noFill/>
                    </a:lnR>
                    <a:lnT>
                      <a:noFill/>
                    </a:lnT>
                    <a:lnB>
                      <a:noFill/>
                    </a:lnB>
                    <a:lnTlToBr>
                      <a:noFill/>
                    </a:lnTlToBr>
                    <a:lnBlToTr>
                      <a:noFill/>
                    </a:lnBlToTr>
                    <a:solidFill>
                      <a:schemeClr val="bg1"/>
                    </a:solidFill>
                  </a:tcPr>
                </a:tc>
              </a:tr>
              <a:tr h="64006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Avoidant of Cravings</a:t>
                      </a:r>
                    </a:p>
                  </a:txBody>
                  <a:tcPr marT="45713" marB="45713" anchor="ctr" horzOverflow="overflow">
                    <a:lnL cap="flat">
                      <a:noFill/>
                    </a:lnL>
                    <a:lnR>
                      <a:noFill/>
                    </a:lnR>
                    <a:lnT>
                      <a:noFill/>
                    </a:lnT>
                    <a:lnB w="25400" cap="flat" cmpd="sng" algn="ctr">
                      <a:no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10%</a:t>
                      </a:r>
                    </a:p>
                  </a:txBody>
                  <a:tcPr marT="45713" marB="45713" anchor="ctr" horzOverflow="overflow">
                    <a:lnL>
                      <a:noFill/>
                    </a:lnL>
                    <a:lnR>
                      <a:noFill/>
                    </a:lnR>
                    <a:lnT>
                      <a:noFill/>
                    </a:lnT>
                    <a:lnB w="25400" cap="flat" cmpd="sng" algn="ctr">
                      <a:no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37%</a:t>
                      </a:r>
                    </a:p>
                  </a:txBody>
                  <a:tcPr marT="45713" marB="45713" anchor="ctr" horzOverflow="overflow">
                    <a:lnL>
                      <a:noFill/>
                    </a:lnL>
                    <a:lnR>
                      <a:noFill/>
                    </a:lnR>
                    <a:lnT>
                      <a:noFill/>
                    </a:lnT>
                    <a:lnB w="25400" cap="flat" cmpd="sng" algn="ctr">
                      <a:no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5.3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(1.3, 22.0)</a:t>
                      </a:r>
                    </a:p>
                  </a:txBody>
                  <a:tcPr marT="45713" marB="45713" anchor="ctr" horzOverflow="overflow">
                    <a:lnL>
                      <a:noFill/>
                    </a:lnL>
                    <a:lnR cap="flat">
                      <a:noFill/>
                    </a:lnR>
                    <a:lnT>
                      <a:noFill/>
                    </a:lnT>
                    <a:lnB w="25400" cap="flat" cmpd="sng" algn="ctr">
                      <a:noFill/>
                      <a:prstDash val="solid"/>
                      <a:round/>
                      <a:headEnd type="none" w="med" len="med"/>
                      <a:tailEnd type="none" w="med" len="med"/>
                    </a:lnB>
                    <a:lnTlToBr>
                      <a:noFill/>
                    </a:lnTlToBr>
                    <a:lnBlToTr>
                      <a:noFill/>
                    </a:lnBlToTr>
                    <a:solidFill>
                      <a:srgbClr val="CCECFF"/>
                    </a:solidFill>
                  </a:tcPr>
                </a:tc>
              </a:tr>
            </a:tbl>
          </a:graphicData>
        </a:graphic>
      </p:graphicFrame>
    </p:spTree>
    <p:extLst>
      <p:ext uri="{BB962C8B-B14F-4D97-AF65-F5344CB8AC3E}">
        <p14:creationId xmlns:p14="http://schemas.microsoft.com/office/powerpoint/2010/main" val="35768587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6754" name="Rectangle 2"/>
          <p:cNvSpPr>
            <a:spLocks noGrp="1" noChangeArrowheads="1"/>
          </p:cNvSpPr>
          <p:nvPr>
            <p:ph type="title" idx="4294967295"/>
          </p:nvPr>
        </p:nvSpPr>
        <p:spPr>
          <a:xfrm>
            <a:off x="0" y="317282"/>
            <a:ext cx="9144000" cy="646331"/>
          </a:xfrm>
        </p:spPr>
        <p:txBody>
          <a:bodyPr/>
          <a:lstStyle/>
          <a:p>
            <a:pPr eaLnBrk="1" hangingPunct="1">
              <a:defRPr/>
            </a:pPr>
            <a:r>
              <a:rPr lang="en-US" i="1" dirty="0" smtClean="0">
                <a:solidFill>
                  <a:srgbClr val="57B8E5"/>
                </a:solidFill>
                <a:effectLst/>
                <a:ea typeface="ＭＳ Ｐゴシック" pitchFamily="34" charset="-128"/>
              </a:rPr>
              <a:t>Trial 2: </a:t>
            </a:r>
            <a:r>
              <a:rPr lang="en-US" dirty="0" smtClean="0">
                <a:solidFill>
                  <a:srgbClr val="57B8E5"/>
                </a:solidFill>
                <a:effectLst/>
                <a:ea typeface="ＭＳ Ｐゴシック" pitchFamily="34" charset="-128"/>
              </a:rPr>
              <a:t>Web-Delivered ACT</a:t>
            </a:r>
            <a:endParaRPr lang="en-US" b="0" dirty="0" smtClean="0">
              <a:ea typeface="ＭＳ Ｐゴシック" pitchFamily="34" charset="-128"/>
            </a:endParaRPr>
          </a:p>
        </p:txBody>
      </p:sp>
      <p:pic>
        <p:nvPicPr>
          <p:cNvPr id="16387" name="Picture 4" descr="HOF075L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988" y="1476376"/>
            <a:ext cx="622713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92724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l="14375" t="15906" r="13750" b="18472"/>
          <a:stretch>
            <a:fillRect/>
          </a:stretch>
        </p:blipFill>
        <p:spPr bwMode="auto">
          <a:xfrm>
            <a:off x="533400" y="114300"/>
            <a:ext cx="8077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0995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55024"/>
            <a:ext cx="9144000" cy="584776"/>
          </a:xfrm>
        </p:spPr>
        <p:txBody>
          <a:bodyPr lIns="0" rIns="0"/>
          <a:lstStyle/>
          <a:p>
            <a:pPr>
              <a:defRPr/>
            </a:pPr>
            <a:r>
              <a:rPr lang="en-US" sz="3200" dirty="0" smtClean="0">
                <a:solidFill>
                  <a:srgbClr val="57B8E5"/>
                </a:solidFill>
                <a:effectLst/>
              </a:rPr>
              <a:t>Jonathan &amp; Kelly</a:t>
            </a:r>
            <a:endParaRPr lang="en-US" sz="2400" dirty="0">
              <a:solidFill>
                <a:srgbClr val="57B8E5"/>
              </a:solidFill>
              <a:effectLst/>
            </a:endParaRPr>
          </a:p>
        </p:txBody>
      </p:sp>
      <p:pic>
        <p:nvPicPr>
          <p:cNvPr id="3" name="Picture 2" descr="THATH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100" y="1104900"/>
            <a:ext cx="4559300" cy="4559300"/>
          </a:xfrm>
          <a:prstGeom prst="rect">
            <a:avLst/>
          </a:prstGeom>
        </p:spPr>
      </p:pic>
    </p:spTree>
    <p:extLst>
      <p:ext uri="{BB962C8B-B14F-4D97-AF65-F5344CB8AC3E}">
        <p14:creationId xmlns:p14="http://schemas.microsoft.com/office/powerpoint/2010/main" val="79687029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2"/>
          <p:cNvSpPr>
            <a:spLocks noGrp="1"/>
          </p:cNvSpPr>
          <p:nvPr>
            <p:ph type="title"/>
          </p:nvPr>
        </p:nvSpPr>
        <p:spPr>
          <a:xfrm>
            <a:off x="0" y="382588"/>
            <a:ext cx="9144000" cy="641350"/>
          </a:xfrm>
        </p:spPr>
        <p:txBody>
          <a:bodyPr/>
          <a:lstStyle/>
          <a:p>
            <a:r>
              <a:rPr lang="en-US" altLang="en-US" smtClean="0">
                <a:solidFill>
                  <a:srgbClr val="57B8E5"/>
                </a:solidFill>
                <a:effectLst/>
                <a:ea typeface="ＭＳ Ｐゴシック" pitchFamily="34" charset="-128"/>
              </a:rPr>
              <a:t>Quit Rate Comparison</a:t>
            </a:r>
          </a:p>
        </p:txBody>
      </p:sp>
      <p:sp>
        <p:nvSpPr>
          <p:cNvPr id="22531"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eaLnBrk="1" hangingPunct="1"/>
            <a:r>
              <a:rPr lang="en-US" altLang="en-US" sz="1800">
                <a:latin typeface="Arial" charset="0"/>
                <a:cs typeface="Arial" charset="0"/>
              </a:rPr>
              <a:t/>
            </a:r>
            <a:br>
              <a:rPr lang="en-US" altLang="en-US" sz="1800">
                <a:latin typeface="Arial" charset="0"/>
                <a:cs typeface="Arial" charset="0"/>
              </a:rPr>
            </a:br>
            <a:endParaRPr lang="en-US" altLang="en-US" sz="1800">
              <a:latin typeface="Arial" charset="0"/>
              <a:cs typeface="Arial" charset="0"/>
            </a:endParaRPr>
          </a:p>
        </p:txBody>
      </p:sp>
      <p:graphicFrame>
        <p:nvGraphicFramePr>
          <p:cNvPr id="170016" name="Group 32"/>
          <p:cNvGraphicFramePr>
            <a:graphicFrameLocks noGrp="1"/>
          </p:cNvGraphicFramePr>
          <p:nvPr/>
        </p:nvGraphicFramePr>
        <p:xfrm>
          <a:off x="227013" y="1816100"/>
          <a:ext cx="8642350" cy="2470150"/>
        </p:xfrm>
        <a:graphic>
          <a:graphicData uri="http://schemas.openxmlformats.org/drawingml/2006/table">
            <a:tbl>
              <a:tblPr/>
              <a:tblGrid>
                <a:gridCol w="3325812"/>
                <a:gridCol w="1647825"/>
                <a:gridCol w="2228850"/>
                <a:gridCol w="1439863"/>
              </a:tblGrid>
              <a:tr h="1223963">
                <a:tc>
                  <a:txBody>
                    <a:bodyPr/>
                    <a:lstStyle/>
                    <a:p>
                      <a:pPr marL="0" marR="0" lvl="0" indent="0" algn="l" defTabSz="914400" rtl="0" eaLnBrk="0" fontAlgn="base" latinLnBrk="0" hangingPunct="0">
                        <a:lnSpc>
                          <a:spcPct val="110000"/>
                        </a:lnSpc>
                        <a:spcBef>
                          <a:spcPct val="0"/>
                        </a:spcBef>
                        <a:spcAft>
                          <a:spcPts val="2800"/>
                        </a:spcAft>
                        <a:buClr>
                          <a:srgbClr val="127796"/>
                        </a:buClr>
                        <a:buSzTx/>
                        <a:buFont typeface="Wingdings" pitchFamily="2" charset="2"/>
                        <a:buNone/>
                        <a:tabLst/>
                      </a:pPr>
                      <a:r>
                        <a:rPr kumimoji="0" lang="en-US" sz="2400" b="1" i="0" u="none" strike="noStrike" cap="none" normalizeH="0" baseline="0" smtClean="0">
                          <a:ln>
                            <a:noFill/>
                          </a:ln>
                          <a:solidFill>
                            <a:schemeClr val="bg1"/>
                          </a:solidFill>
                          <a:effectLst/>
                          <a:latin typeface="Lucida Sans" pitchFamily="34" charset="0"/>
                          <a:ea typeface="ＭＳ Ｐゴシック" pitchFamily="34" charset="-128"/>
                        </a:rPr>
                        <a:t>3-Month Outcome</a:t>
                      </a:r>
                    </a:p>
                  </a:txBody>
                  <a:tcPr anchor="ctr" horzOverflow="overflow">
                    <a:lnL cap="flat">
                      <a:noFill/>
                    </a:lnL>
                    <a:lnR>
                      <a:noFill/>
                    </a:lnR>
                    <a:lnT cap="flat">
                      <a:noFill/>
                    </a:lnT>
                    <a:lnB>
                      <a:noFill/>
                    </a:lnB>
                    <a:lnTlToBr>
                      <a:noFill/>
                    </a:lnTlToBr>
                    <a:lnBlToTr>
                      <a:noFill/>
                    </a:lnBlToTr>
                    <a:solidFill>
                      <a:srgbClr val="57B8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Lucida Sans" pitchFamily="34" charset="0"/>
                          <a:ea typeface="Batang" pitchFamily="18" charset="-127"/>
                          <a:cs typeface="Times New Roman" pitchFamily="18" charset="0"/>
                        </a:rPr>
                        <a:t>ACT</a:t>
                      </a:r>
                      <a:endParaRPr kumimoji="0" lang="en-US" sz="2400" b="1" i="0" u="none" strike="noStrike" cap="none" normalizeH="0" baseline="0" smtClean="0">
                        <a:ln>
                          <a:noFill/>
                        </a:ln>
                        <a:solidFill>
                          <a:schemeClr val="tx1"/>
                        </a:solidFill>
                        <a:effectLst/>
                        <a:latin typeface="Lucida Sans" pitchFamily="34" charset="0"/>
                        <a:ea typeface="Batang" pitchFamily="18" charset="-127"/>
                        <a:cs typeface="Times New Roman" pitchFamily="18" charset="0"/>
                      </a:endParaRPr>
                    </a:p>
                  </a:txBody>
                  <a:tcPr anchor="ctr" horzOverflow="overflow">
                    <a:lnL>
                      <a:noFill/>
                    </a:lnL>
                    <a:lnR>
                      <a:noFill/>
                    </a:lnR>
                    <a:lnT cap="flat">
                      <a:noFill/>
                    </a:lnT>
                    <a:lnB>
                      <a:noFill/>
                    </a:lnB>
                    <a:lnTlToBr>
                      <a:noFill/>
                    </a:lnTlToBr>
                    <a:lnBlToTr>
                      <a:noFill/>
                    </a:lnBlToTr>
                    <a:solidFill>
                      <a:srgbClr val="57B8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Lucida Sans" pitchFamily="34" charset="0"/>
                          <a:ea typeface="Batang" pitchFamily="18" charset="-127"/>
                          <a:cs typeface="Times New Roman" pitchFamily="18" charset="0"/>
                        </a:rPr>
                        <a:t>Smokefree</a:t>
                      </a:r>
                      <a:endParaRPr kumimoji="0" lang="en-US" sz="2400" b="1" i="0" u="none" strike="noStrike" cap="none" normalizeH="0" baseline="0" smtClean="0">
                        <a:ln>
                          <a:noFill/>
                        </a:ln>
                        <a:solidFill>
                          <a:schemeClr val="tx1"/>
                        </a:solidFill>
                        <a:effectLst/>
                        <a:latin typeface="Lucida Sans" pitchFamily="34" charset="0"/>
                        <a:ea typeface="Batang" pitchFamily="18" charset="-127"/>
                        <a:cs typeface="Times New Roman" pitchFamily="18" charset="0"/>
                      </a:endParaRPr>
                    </a:p>
                  </a:txBody>
                  <a:tcPr anchor="ctr" horzOverflow="overflow">
                    <a:lnL>
                      <a:noFill/>
                    </a:lnL>
                    <a:lnR>
                      <a:noFill/>
                    </a:lnR>
                    <a:lnT cap="flat">
                      <a:noFill/>
                    </a:lnT>
                    <a:lnB>
                      <a:noFill/>
                    </a:lnB>
                    <a:lnTlToBr>
                      <a:noFill/>
                    </a:lnTlToBr>
                    <a:lnBlToTr>
                      <a:noFill/>
                    </a:lnBlToTr>
                    <a:solidFill>
                      <a:srgbClr val="57B8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Lucida Sans" pitchFamily="34" charset="0"/>
                          <a:ea typeface="Batang" pitchFamily="18" charset="-127"/>
                          <a:cs typeface="Times New Roman" pitchFamily="18" charset="0"/>
                        </a:rPr>
                        <a:t>p-value</a:t>
                      </a:r>
                      <a:endParaRPr kumimoji="0" lang="en-US" sz="2400" b="1" i="0" u="none" strike="noStrike" cap="none" normalizeH="0" baseline="0" smtClean="0">
                        <a:ln>
                          <a:noFill/>
                        </a:ln>
                        <a:solidFill>
                          <a:schemeClr val="tx1"/>
                        </a:solidFill>
                        <a:effectLst/>
                        <a:latin typeface="Lucida Sans" pitchFamily="34" charset="0"/>
                        <a:ea typeface="Batang" pitchFamily="18" charset="-127"/>
                        <a:cs typeface="Times New Roman" pitchFamily="18" charset="0"/>
                      </a:endParaRPr>
                    </a:p>
                  </a:txBody>
                  <a:tcPr anchor="ctr" horzOverflow="overflow">
                    <a:lnL>
                      <a:noFill/>
                    </a:lnL>
                    <a:lnR cap="flat">
                      <a:noFill/>
                    </a:lnR>
                    <a:lnT cap="flat">
                      <a:noFill/>
                    </a:lnT>
                    <a:lnB>
                      <a:noFill/>
                    </a:lnB>
                    <a:lnTlToBr>
                      <a:noFill/>
                    </a:lnTlToBr>
                    <a:lnBlToTr>
                      <a:noFill/>
                    </a:lnBlToTr>
                    <a:solidFill>
                      <a:srgbClr val="57B8E5"/>
                    </a:solidFill>
                  </a:tcPr>
                </a:tc>
              </a:tr>
              <a:tr h="124618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Lucida Sans" pitchFamily="34" charset="0"/>
                          <a:ea typeface="Batang" pitchFamily="18" charset="-127"/>
                          <a:cs typeface="Times New Roman" pitchFamily="18" charset="0"/>
                        </a:rPr>
                        <a:t>30-day quit rate</a:t>
                      </a:r>
                    </a:p>
                  </a:txBody>
                  <a:tcPr anchor="ctr" horzOverflow="overflow">
                    <a:lnL cap="flat">
                      <a:noFill/>
                    </a:lnL>
                    <a:lnR>
                      <a:noFill/>
                    </a:lnR>
                    <a:lnT>
                      <a:noFill/>
                    </a:lnT>
                    <a:lnB w="25400" cap="flat" cmpd="sng" algn="ctr">
                      <a:solidFill>
                        <a:srgbClr val="57B8E5"/>
                      </a:solidFill>
                      <a:prstDash val="solid"/>
                      <a:round/>
                      <a:headEnd type="none" w="med" len="med"/>
                      <a:tailEnd type="none" w="med" len="med"/>
                    </a:lnB>
                    <a:lnTlToBr>
                      <a:noFill/>
                    </a:lnTlToBr>
                    <a:lnBlToTr>
                      <a:noFill/>
                    </a:lnBlToTr>
                    <a:solidFill>
                      <a:srgbClr val="C1E5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Lucida Sans" pitchFamily="34" charset="0"/>
                          <a:ea typeface="Batang" pitchFamily="18" charset="-127"/>
                          <a:cs typeface="Times New Roman" pitchFamily="18" charset="0"/>
                        </a:rPr>
                        <a:t>23%</a:t>
                      </a:r>
                    </a:p>
                  </a:txBody>
                  <a:tcPr anchor="ctr" horzOverflow="overflow">
                    <a:lnL>
                      <a:noFill/>
                    </a:lnL>
                    <a:lnR>
                      <a:noFill/>
                    </a:lnR>
                    <a:lnT>
                      <a:noFill/>
                    </a:lnT>
                    <a:lnB w="25400" cap="flat" cmpd="sng" algn="ctr">
                      <a:solidFill>
                        <a:srgbClr val="57B8E5"/>
                      </a:solidFill>
                      <a:prstDash val="solid"/>
                      <a:round/>
                      <a:headEnd type="none" w="med" len="med"/>
                      <a:tailEnd type="none" w="med" len="med"/>
                    </a:lnB>
                    <a:lnTlToBr>
                      <a:noFill/>
                    </a:lnTlToBr>
                    <a:lnBlToTr>
                      <a:noFill/>
                    </a:lnBlToTr>
                    <a:solidFill>
                      <a:srgbClr val="C1E5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Lucida Sans" pitchFamily="34" charset="0"/>
                          <a:ea typeface="Batang" pitchFamily="18" charset="-127"/>
                          <a:cs typeface="Times New Roman" pitchFamily="18" charset="0"/>
                        </a:rPr>
                        <a:t>10%</a:t>
                      </a:r>
                    </a:p>
                  </a:txBody>
                  <a:tcPr anchor="ctr" horzOverflow="overflow">
                    <a:lnL>
                      <a:noFill/>
                    </a:lnL>
                    <a:lnR>
                      <a:noFill/>
                    </a:lnR>
                    <a:lnT>
                      <a:noFill/>
                    </a:lnT>
                    <a:lnB w="25400" cap="flat" cmpd="sng" algn="ctr">
                      <a:solidFill>
                        <a:srgbClr val="57B8E5"/>
                      </a:solidFill>
                      <a:prstDash val="solid"/>
                      <a:round/>
                      <a:headEnd type="none" w="med" len="med"/>
                      <a:tailEnd type="none" w="med" len="med"/>
                    </a:lnB>
                    <a:lnTlToBr>
                      <a:noFill/>
                    </a:lnTlToBr>
                    <a:lnBlToTr>
                      <a:noFill/>
                    </a:lnBlToTr>
                    <a:solidFill>
                      <a:srgbClr val="C1E5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Lucida Sans" pitchFamily="34" charset="0"/>
                          <a:ea typeface="Batang" pitchFamily="18" charset="-127"/>
                          <a:cs typeface="Times New Roman" pitchFamily="18" charset="0"/>
                        </a:rPr>
                        <a:t>0.050</a:t>
                      </a:r>
                    </a:p>
                  </a:txBody>
                  <a:tcPr anchor="ctr" horzOverflow="overflow">
                    <a:lnL>
                      <a:noFill/>
                    </a:lnL>
                    <a:lnR cap="flat">
                      <a:noFill/>
                    </a:lnR>
                    <a:lnT>
                      <a:noFill/>
                    </a:lnT>
                    <a:lnB w="25400" cap="flat" cmpd="sng" algn="ctr">
                      <a:solidFill>
                        <a:srgbClr val="57B8E5"/>
                      </a:solidFill>
                      <a:prstDash val="solid"/>
                      <a:round/>
                      <a:headEnd type="none" w="med" len="med"/>
                      <a:tailEnd type="none" w="med" len="med"/>
                    </a:lnB>
                    <a:lnTlToBr>
                      <a:noFill/>
                    </a:lnTlToBr>
                    <a:lnBlToTr>
                      <a:noFill/>
                    </a:lnBlToTr>
                    <a:solidFill>
                      <a:srgbClr val="C1E5F5"/>
                    </a:solidFill>
                  </a:tcPr>
                </a:tc>
              </a:tr>
            </a:tbl>
          </a:graphicData>
        </a:graphic>
      </p:graphicFrame>
    </p:spTree>
    <p:extLst>
      <p:ext uri="{BB962C8B-B14F-4D97-AF65-F5344CB8AC3E}">
        <p14:creationId xmlns:p14="http://schemas.microsoft.com/office/powerpoint/2010/main" val="4677702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6754" name="Rectangle 2"/>
          <p:cNvSpPr>
            <a:spLocks noGrp="1" noChangeArrowheads="1"/>
          </p:cNvSpPr>
          <p:nvPr>
            <p:ph type="title" idx="4294967295"/>
          </p:nvPr>
        </p:nvSpPr>
        <p:spPr>
          <a:xfrm>
            <a:off x="0" y="269657"/>
            <a:ext cx="9144000" cy="646331"/>
          </a:xfrm>
        </p:spPr>
        <p:txBody>
          <a:bodyPr/>
          <a:lstStyle/>
          <a:p>
            <a:pPr eaLnBrk="1" hangingPunct="1">
              <a:defRPr/>
            </a:pPr>
            <a:r>
              <a:rPr lang="en-US" i="1" dirty="0" smtClean="0">
                <a:solidFill>
                  <a:srgbClr val="57B8E5"/>
                </a:solidFill>
                <a:effectLst/>
                <a:ea typeface="ＭＳ Ｐゴシック" pitchFamily="34" charset="-128"/>
              </a:rPr>
              <a:t>Trial 3: </a:t>
            </a:r>
            <a:r>
              <a:rPr lang="en-US" dirty="0" smtClean="0">
                <a:solidFill>
                  <a:srgbClr val="57B8E5"/>
                </a:solidFill>
                <a:effectLst/>
                <a:ea typeface="ＭＳ Ｐゴシック" pitchFamily="34" charset="-128"/>
              </a:rPr>
              <a:t>Smartphone-Delivered ACT</a:t>
            </a:r>
            <a:endParaRPr lang="en-US" b="0" dirty="0" smtClean="0">
              <a:ea typeface="ＭＳ Ｐゴシック" pitchFamily="34" charset="-128"/>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375" y="902389"/>
            <a:ext cx="2915576" cy="502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53022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itle 2"/>
          <p:cNvSpPr>
            <a:spLocks noGrp="1"/>
          </p:cNvSpPr>
          <p:nvPr>
            <p:ph type="title"/>
          </p:nvPr>
        </p:nvSpPr>
        <p:spPr>
          <a:xfrm>
            <a:off x="0" y="554038"/>
            <a:ext cx="9144000" cy="646112"/>
          </a:xfrm>
        </p:spPr>
        <p:txBody>
          <a:bodyPr/>
          <a:lstStyle/>
          <a:p>
            <a:r>
              <a:rPr lang="en-US" dirty="0" smtClean="0">
                <a:solidFill>
                  <a:srgbClr val="57B8E5"/>
                </a:solidFill>
                <a:effectLst/>
                <a:ea typeface="ＭＳ Ｐゴシック" pitchFamily="34" charset="-128"/>
              </a:rPr>
              <a:t>70-Day Follow-up: Quit (30D PP)</a:t>
            </a:r>
          </a:p>
        </p:txBody>
      </p:sp>
      <p:sp>
        <p:nvSpPr>
          <p:cNvPr id="25603"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800">
                <a:latin typeface="Arial" charset="0"/>
                <a:cs typeface="Arial" charset="0"/>
              </a:rPr>
              <a:t/>
            </a:r>
            <a:br>
              <a:rPr lang="en-US" sz="1800">
                <a:latin typeface="Arial" charset="0"/>
                <a:cs typeface="Arial" charset="0"/>
              </a:rPr>
            </a:br>
            <a:endParaRPr lang="en-US" sz="1800">
              <a:latin typeface="Arial" charset="0"/>
              <a:cs typeface="Arial" charset="0"/>
            </a:endParaRPr>
          </a:p>
        </p:txBody>
      </p:sp>
      <p:graphicFrame>
        <p:nvGraphicFramePr>
          <p:cNvPr id="163883" name="Group 43"/>
          <p:cNvGraphicFramePr>
            <a:graphicFrameLocks noGrp="1"/>
          </p:cNvGraphicFramePr>
          <p:nvPr>
            <p:extLst>
              <p:ext uri="{D42A27DB-BD31-4B8C-83A1-F6EECF244321}">
                <p14:modId xmlns:p14="http://schemas.microsoft.com/office/powerpoint/2010/main" val="944213847"/>
              </p:ext>
            </p:extLst>
          </p:nvPr>
        </p:nvGraphicFramePr>
        <p:xfrm>
          <a:off x="371475" y="2019300"/>
          <a:ext cx="8162925" cy="1645820"/>
        </p:xfrm>
        <a:graphic>
          <a:graphicData uri="http://schemas.openxmlformats.org/drawingml/2006/table">
            <a:tbl>
              <a:tblPr/>
              <a:tblGrid>
                <a:gridCol w="3137351"/>
                <a:gridCol w="2915519"/>
                <a:gridCol w="2110055"/>
              </a:tblGrid>
              <a:tr h="7924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Quit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Guide</a:t>
                      </a:r>
                      <a:endParaRPr kumimoji="0" lang="en-US" sz="24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endParaRPr>
                    </a:p>
                  </a:txBody>
                  <a:tcPr marT="45695" marB="45695" anchor="b" horzOverflow="overflow">
                    <a:lnL>
                      <a:noFill/>
                    </a:lnL>
                    <a:lnR>
                      <a:noFill/>
                    </a:lnR>
                    <a:lnT cap="flat">
                      <a:noFill/>
                    </a:lnT>
                    <a:lnB>
                      <a:noFill/>
                    </a:lnB>
                    <a:lnTlToBr>
                      <a:noFill/>
                    </a:lnTlToBr>
                    <a:lnBlToTr>
                      <a:noFill/>
                    </a:lnBlToTr>
                    <a:solidFill>
                      <a:srgbClr val="57B8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Smart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Quit</a:t>
                      </a:r>
                      <a:endParaRPr kumimoji="0" lang="en-US" sz="24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endParaRPr>
                    </a:p>
                  </a:txBody>
                  <a:tcPr marT="45695" marB="45695" anchor="b" horzOverflow="overflow">
                    <a:lnL>
                      <a:noFill/>
                    </a:lnL>
                    <a:lnR>
                      <a:noFill/>
                    </a:lnR>
                    <a:lnT cap="flat">
                      <a:noFill/>
                    </a:lnT>
                    <a:lnB>
                      <a:noFill/>
                    </a:lnB>
                    <a:lnTlToBr>
                      <a:noFill/>
                    </a:lnTlToBr>
                    <a:lnBlToTr>
                      <a:noFill/>
                    </a:lnBlToTr>
                    <a:solidFill>
                      <a:srgbClr val="57B8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OR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(95% CI)</a:t>
                      </a:r>
                      <a:endParaRPr kumimoji="0" lang="en-US" sz="24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endParaRPr>
                    </a:p>
                  </a:txBody>
                  <a:tcPr marT="45695" marB="45695" anchor="b" horzOverflow="overflow">
                    <a:lnL>
                      <a:noFill/>
                    </a:lnL>
                    <a:lnR cap="flat">
                      <a:noFill/>
                    </a:lnR>
                    <a:lnT cap="flat">
                      <a:noFill/>
                    </a:lnT>
                    <a:lnB>
                      <a:noFill/>
                    </a:lnB>
                    <a:lnTlToBr>
                      <a:noFill/>
                    </a:lnTlToBr>
                    <a:lnBlToTr>
                      <a:noFill/>
                    </a:lnBlToTr>
                    <a:solidFill>
                      <a:srgbClr val="57B8E5"/>
                    </a:solidFill>
                  </a:tcPr>
                </a:tc>
              </a:tr>
              <a:tr h="6601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8%</a:t>
                      </a:r>
                    </a:p>
                  </a:txBody>
                  <a:tcPr marT="45695" marB="45695" anchor="ctr" horzOverflow="overflow">
                    <a:lnL>
                      <a:noFill/>
                    </a:lnL>
                    <a:lnR>
                      <a:noFill/>
                    </a:lnR>
                    <a:lnT>
                      <a:noFill/>
                    </a:lnT>
                    <a:lnB w="254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Lucida Sans" pitchFamily="34" charset="0"/>
                          <a:ea typeface="Batang" pitchFamily="18" charset="-127"/>
                          <a:cs typeface="Times New Roman" pitchFamily="18" charset="0"/>
                        </a:rPr>
                        <a:t>13%</a:t>
                      </a:r>
                      <a:endParaRPr kumimoji="0" lang="en-US" sz="24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endParaRPr>
                    </a:p>
                  </a:txBody>
                  <a:tcPr marT="45695" marB="45695" anchor="ctr" horzOverflow="overflow">
                    <a:lnL>
                      <a:noFill/>
                    </a:lnL>
                    <a:lnR>
                      <a:noFill/>
                    </a:lnR>
                    <a:lnT>
                      <a:noFill/>
                    </a:lnT>
                    <a:lnB w="254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2.7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(0.8, 10.3)</a:t>
                      </a:r>
                    </a:p>
                  </a:txBody>
                  <a:tcPr marT="45695" marB="45695" anchor="ctr" horzOverflow="overflow">
                    <a:lnL>
                      <a:noFill/>
                    </a:lnL>
                    <a:lnR cap="flat">
                      <a:noFill/>
                    </a:lnR>
                    <a:lnT>
                      <a:noFill/>
                    </a:lnT>
                    <a:lnB w="254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380458658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2"/>
          <p:cNvSpPr>
            <a:spLocks noGrp="1"/>
          </p:cNvSpPr>
          <p:nvPr>
            <p:ph type="title"/>
          </p:nvPr>
        </p:nvSpPr>
        <p:spPr>
          <a:xfrm>
            <a:off x="0" y="92154"/>
            <a:ext cx="9144000" cy="1107996"/>
          </a:xfrm>
        </p:spPr>
        <p:txBody>
          <a:bodyPr/>
          <a:lstStyle/>
          <a:p>
            <a:r>
              <a:rPr lang="en-US" sz="3300" dirty="0" smtClean="0">
                <a:solidFill>
                  <a:srgbClr val="57B8E5"/>
                </a:solidFill>
                <a:effectLst/>
                <a:ea typeface="ＭＳ Ｐゴシック" pitchFamily="34" charset="-128"/>
              </a:rPr>
              <a:t>70-Day FU Quit (30D PP): Key Baseline Subgroups</a:t>
            </a:r>
          </a:p>
        </p:txBody>
      </p:sp>
      <p:sp>
        <p:nvSpPr>
          <p:cNvPr id="26627"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800">
                <a:latin typeface="Arial" charset="0"/>
                <a:cs typeface="Arial" charset="0"/>
              </a:rPr>
              <a:t/>
            </a:r>
            <a:br>
              <a:rPr lang="en-US" sz="1800">
                <a:latin typeface="Arial" charset="0"/>
                <a:cs typeface="Arial" charset="0"/>
              </a:rPr>
            </a:br>
            <a:endParaRPr lang="en-US" sz="1800">
              <a:latin typeface="Arial" charset="0"/>
              <a:cs typeface="Arial" charset="0"/>
            </a:endParaRPr>
          </a:p>
        </p:txBody>
      </p:sp>
      <p:graphicFrame>
        <p:nvGraphicFramePr>
          <p:cNvPr id="163883" name="Group 43"/>
          <p:cNvGraphicFramePr>
            <a:graphicFrameLocks noGrp="1"/>
          </p:cNvGraphicFramePr>
          <p:nvPr>
            <p:extLst>
              <p:ext uri="{D42A27DB-BD31-4B8C-83A1-F6EECF244321}">
                <p14:modId xmlns:p14="http://schemas.microsoft.com/office/powerpoint/2010/main" val="1889269538"/>
              </p:ext>
            </p:extLst>
          </p:nvPr>
        </p:nvGraphicFramePr>
        <p:xfrm>
          <a:off x="227013" y="1901825"/>
          <a:ext cx="8642350" cy="2535874"/>
        </p:xfrm>
        <a:graphic>
          <a:graphicData uri="http://schemas.openxmlformats.org/drawingml/2006/table">
            <a:tbl>
              <a:tblPr/>
              <a:tblGrid>
                <a:gridCol w="3735387"/>
                <a:gridCol w="1885950"/>
                <a:gridCol w="1524000"/>
                <a:gridCol w="1497013"/>
              </a:tblGrid>
              <a:tr h="841236">
                <a:tc>
                  <a:txBody>
                    <a:bodyPr/>
                    <a:lstStyle/>
                    <a:p>
                      <a:pPr marL="0" marR="0" lvl="0" indent="0" algn="l" defTabSz="914400" rtl="0" eaLnBrk="0" fontAlgn="base" latinLnBrk="0" hangingPunct="0">
                        <a:lnSpc>
                          <a:spcPct val="110000"/>
                        </a:lnSpc>
                        <a:spcBef>
                          <a:spcPct val="0"/>
                        </a:spcBef>
                        <a:spcAft>
                          <a:spcPts val="2800"/>
                        </a:spcAft>
                        <a:buClr>
                          <a:srgbClr val="127796"/>
                        </a:buClr>
                        <a:buSzTx/>
                        <a:buFont typeface="Wingdings" pitchFamily="2" charset="2"/>
                        <a:buNone/>
                        <a:tabLst/>
                      </a:pPr>
                      <a:r>
                        <a:rPr kumimoji="0" lang="en-US" sz="2000" b="1" i="0" u="none" strike="noStrike" cap="none" normalizeH="0" baseline="0" dirty="0" smtClean="0">
                          <a:ln>
                            <a:noFill/>
                          </a:ln>
                          <a:solidFill>
                            <a:schemeClr val="bg1"/>
                          </a:solidFill>
                          <a:effectLst/>
                          <a:latin typeface="Lucida Sans" pitchFamily="34" charset="0"/>
                          <a:ea typeface="ＭＳ Ｐゴシック" pitchFamily="34" charset="-128"/>
                        </a:rPr>
                        <a:t>Baseline Subgroup</a:t>
                      </a:r>
                    </a:p>
                  </a:txBody>
                  <a:tcPr marT="45713" marB="45713" anchor="b" horzOverflow="overflow">
                    <a:lnL cap="flat">
                      <a:noFill/>
                    </a:lnL>
                    <a:lnR>
                      <a:noFill/>
                    </a:lnR>
                    <a:lnT cap="flat">
                      <a:noFill/>
                    </a:lnT>
                    <a:lnB>
                      <a:noFill/>
                    </a:lnB>
                    <a:lnTlToBr>
                      <a:noFill/>
                    </a:lnTlToBr>
                    <a:lnBlToTr>
                      <a:noFill/>
                    </a:lnBlToTr>
                    <a:solidFill>
                      <a:srgbClr val="57B8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Quit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Guide</a:t>
                      </a:r>
                      <a:endPar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endParaRPr>
                    </a:p>
                  </a:txBody>
                  <a:tcPr marT="45713" marB="45713" anchor="b" horzOverflow="overflow">
                    <a:lnL>
                      <a:noFill/>
                    </a:lnL>
                    <a:lnR>
                      <a:noFill/>
                    </a:lnR>
                    <a:lnT cap="flat">
                      <a:noFill/>
                    </a:lnT>
                    <a:lnB>
                      <a:noFill/>
                    </a:lnB>
                    <a:lnTlToBr>
                      <a:noFill/>
                    </a:lnTlToBr>
                    <a:lnBlToTr>
                      <a:noFill/>
                    </a:lnBlToTr>
                    <a:solidFill>
                      <a:srgbClr val="57B8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Lucida Sans" pitchFamily="34" charset="0"/>
                          <a:ea typeface="Batang" pitchFamily="18" charset="-127"/>
                          <a:cs typeface="Times New Roman" pitchFamily="18" charset="0"/>
                        </a:rPr>
                        <a:t>Smart</a:t>
                      </a:r>
                      <a:r>
                        <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 </a:t>
                      </a:r>
                      <a:r>
                        <a:rPr kumimoji="0" lang="en-US" sz="2000" b="1" i="0" u="none" strike="noStrike" cap="none" normalizeH="0" baseline="0" dirty="0" smtClean="0">
                          <a:ln>
                            <a:noFill/>
                          </a:ln>
                          <a:solidFill>
                            <a:schemeClr val="bg1"/>
                          </a:solidFill>
                          <a:effectLst/>
                          <a:latin typeface="Lucida Sans" pitchFamily="34" charset="0"/>
                          <a:ea typeface="Batang" pitchFamily="18" charset="-127"/>
                          <a:cs typeface="Times New Roman" pitchFamily="18" charset="0"/>
                        </a:rPr>
                        <a:t>Quit</a:t>
                      </a:r>
                    </a:p>
                  </a:txBody>
                  <a:tcPr marT="45713" marB="45713" anchor="b" horzOverflow="overflow">
                    <a:lnL>
                      <a:noFill/>
                    </a:lnL>
                    <a:lnR>
                      <a:noFill/>
                    </a:lnR>
                    <a:lnT cap="flat">
                      <a:noFill/>
                    </a:lnT>
                    <a:lnB>
                      <a:noFill/>
                    </a:lnB>
                    <a:lnTlToBr>
                      <a:noFill/>
                    </a:lnTlToBr>
                    <a:lnBlToTr>
                      <a:noFill/>
                    </a:lnBlToTr>
                    <a:solidFill>
                      <a:srgbClr val="57B8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OR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Lucida Sans" pitchFamily="34" charset="0"/>
                          <a:ea typeface="Batang" pitchFamily="18" charset="-127"/>
                          <a:cs typeface="Times New Roman" pitchFamily="18" charset="0"/>
                        </a:rPr>
                        <a:t>(95% CI)</a:t>
                      </a:r>
                      <a:endPar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endParaRPr>
                    </a:p>
                  </a:txBody>
                  <a:tcPr marT="45713" marB="45713" anchor="b" horzOverflow="overflow">
                    <a:lnL>
                      <a:noFill/>
                    </a:lnL>
                    <a:lnR cap="flat">
                      <a:noFill/>
                    </a:lnR>
                    <a:lnT cap="flat">
                      <a:noFill/>
                    </a:lnT>
                    <a:lnB>
                      <a:noFill/>
                    </a:lnB>
                    <a:lnTlToBr>
                      <a:noFill/>
                    </a:lnTlToBr>
                    <a:lnBlToTr>
                      <a:noFill/>
                    </a:lnBlToTr>
                    <a:solidFill>
                      <a:srgbClr val="57B8E5"/>
                    </a:solidFill>
                  </a:tcPr>
                </a:tc>
              </a:tr>
              <a:tr h="9936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Pack-A-Day or More</a:t>
                      </a:r>
                    </a:p>
                  </a:txBody>
                  <a:tcPr marT="45713" marB="45713" anchor="ctr" horzOverflow="overflow">
                    <a:lnL cap="flat">
                      <a:noFill/>
                    </a:lnL>
                    <a:lnR>
                      <a:noFill/>
                    </a:lnR>
                    <a:lnT>
                      <a:noFill/>
                    </a:lnT>
                    <a:lnB>
                      <a:noFill/>
                    </a:lnB>
                    <a:lnTlToBr>
                      <a:noFill/>
                    </a:lnTlToBr>
                    <a:lnBlToTr>
                      <a:noFill/>
                    </a:lnBlToTr>
                    <a:solidFill>
                      <a:srgbClr val="C1E5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6%</a:t>
                      </a:r>
                    </a:p>
                  </a:txBody>
                  <a:tcPr marT="45713" marB="45713" anchor="ctr" horzOverflow="overflow">
                    <a:lnL>
                      <a:noFill/>
                    </a:lnL>
                    <a:lnR>
                      <a:noFill/>
                    </a:lnR>
                    <a:lnT>
                      <a:noFill/>
                    </a:lnT>
                    <a:lnB>
                      <a:noFill/>
                    </a:lnB>
                    <a:lnTlToBr>
                      <a:noFill/>
                    </a:lnTlToBr>
                    <a:lnBlToTr>
                      <a:noFill/>
                    </a:lnBlToTr>
                    <a:solidFill>
                      <a:srgbClr val="C1E5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11%</a:t>
                      </a:r>
                    </a:p>
                  </a:txBody>
                  <a:tcPr marT="45713" marB="45713" anchor="ctr" horzOverflow="overflow">
                    <a:lnL>
                      <a:noFill/>
                    </a:lnL>
                    <a:lnR>
                      <a:noFill/>
                    </a:lnR>
                    <a:lnT>
                      <a:noFill/>
                    </a:lnT>
                    <a:lnB>
                      <a:noFill/>
                    </a:lnB>
                    <a:lnTlToBr>
                      <a:noFill/>
                    </a:lnTlToBr>
                    <a:lnBlToTr>
                      <a:noFill/>
                    </a:lnBlToTr>
                    <a:solidFill>
                      <a:srgbClr val="C1E5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1.8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(0.1, 53.3)</a:t>
                      </a:r>
                    </a:p>
                  </a:txBody>
                  <a:tcPr marT="45713" marB="45713" anchor="ctr" horzOverflow="overflow">
                    <a:lnL>
                      <a:noFill/>
                    </a:lnL>
                    <a:lnR cap="flat">
                      <a:noFill/>
                    </a:lnR>
                    <a:lnT>
                      <a:noFill/>
                    </a:lnT>
                    <a:lnB>
                      <a:noFill/>
                    </a:lnB>
                    <a:lnTlToBr>
                      <a:noFill/>
                    </a:lnTlToBr>
                    <a:lnBlToTr>
                      <a:noFill/>
                    </a:lnBlToTr>
                    <a:solidFill>
                      <a:srgbClr val="C1E5F5"/>
                    </a:solidFill>
                  </a:tcPr>
                </a:tc>
              </a:tr>
              <a:tr h="64006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Avoidance of Cravings</a:t>
                      </a:r>
                    </a:p>
                  </a:txBody>
                  <a:tcPr marT="45713" marB="45713" anchor="ctr" horzOverflow="overflow">
                    <a:lnL cap="flat">
                      <a:noFill/>
                    </a:lnL>
                    <a:lnR>
                      <a:noFill/>
                    </a:lnR>
                    <a:lnT>
                      <a:noFill/>
                    </a:lnT>
                    <a:lnB w="254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8%</a:t>
                      </a:r>
                    </a:p>
                  </a:txBody>
                  <a:tcPr marT="45713" marB="45713" anchor="ctr" horzOverflow="overflow">
                    <a:lnL>
                      <a:noFill/>
                    </a:lnL>
                    <a:lnR>
                      <a:noFill/>
                    </a:lnR>
                    <a:lnT>
                      <a:noFill/>
                    </a:lnT>
                    <a:lnB w="254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15%</a:t>
                      </a:r>
                    </a:p>
                  </a:txBody>
                  <a:tcPr marT="45713" marB="45713" anchor="ctr" horzOverflow="overflow">
                    <a:lnL>
                      <a:noFill/>
                    </a:lnL>
                    <a:lnR>
                      <a:noFill/>
                    </a:lnR>
                    <a:lnT>
                      <a:noFill/>
                    </a:lnT>
                    <a:lnB w="254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2.9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(0.6, 20.7)</a:t>
                      </a:r>
                    </a:p>
                  </a:txBody>
                  <a:tcPr marT="45713" marB="45713" anchor="ctr" horzOverflow="overflow">
                    <a:lnL>
                      <a:noFill/>
                    </a:lnL>
                    <a:lnR cap="flat">
                      <a:noFill/>
                    </a:lnR>
                    <a:lnT>
                      <a:noFill/>
                    </a:lnT>
                    <a:lnB w="25400"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0517661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04775" y="553998"/>
            <a:ext cx="9144000" cy="646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solidFill>
                  <a:srgbClr val="57B8E5"/>
                </a:solidFill>
                <a:effectLst/>
                <a:ea typeface="ＭＳ Ｐゴシック" pitchFamily="34" charset="-128"/>
              </a:rPr>
              <a:t>Summary on ACT for Smoking</a:t>
            </a:r>
          </a:p>
        </p:txBody>
      </p:sp>
      <p:sp>
        <p:nvSpPr>
          <p:cNvPr id="29699" name="Rectangle 3"/>
          <p:cNvSpPr>
            <a:spLocks noGrp="1" noChangeArrowheads="1"/>
          </p:cNvSpPr>
          <p:nvPr>
            <p:ph type="body" idx="4294967295"/>
          </p:nvPr>
        </p:nvSpPr>
        <p:spPr>
          <a:xfrm>
            <a:off x="0" y="1576389"/>
            <a:ext cx="8943975" cy="4176712"/>
          </a:xfrm>
        </p:spPr>
        <p:txBody>
          <a:bodyPr/>
          <a:lstStyle/>
          <a:p>
            <a:pPr marL="952500" lvl="1" indent="-495300" eaLnBrk="1" hangingPunct="1">
              <a:lnSpc>
                <a:spcPct val="100000"/>
              </a:lnSpc>
              <a:spcAft>
                <a:spcPts val="1800"/>
              </a:spcAft>
              <a:buClr>
                <a:srgbClr val="57B8E5"/>
              </a:buClr>
            </a:pPr>
            <a:r>
              <a:rPr lang="en-US" sz="2800" b="1" dirty="0">
                <a:ea typeface="ＭＳ Ｐゴシック" pitchFamily="34" charset="-128"/>
              </a:rPr>
              <a:t>F</a:t>
            </a:r>
            <a:r>
              <a:rPr lang="en-US" sz="2800" b="1" dirty="0" smtClean="0">
                <a:ea typeface="ＭＳ Ｐゴシック" pitchFamily="34" charset="-128"/>
              </a:rPr>
              <a:t>easible intervention</a:t>
            </a:r>
          </a:p>
          <a:p>
            <a:pPr marL="952500" lvl="1" indent="-495300" eaLnBrk="1" hangingPunct="1">
              <a:lnSpc>
                <a:spcPct val="100000"/>
              </a:lnSpc>
              <a:spcAft>
                <a:spcPts val="1800"/>
              </a:spcAft>
              <a:buClr>
                <a:srgbClr val="57B8E5"/>
              </a:buClr>
            </a:pPr>
            <a:endParaRPr lang="en-US" sz="2800" b="1" dirty="0" smtClean="0">
              <a:ea typeface="ＭＳ Ｐゴシック" pitchFamily="34" charset="-128"/>
            </a:endParaRPr>
          </a:p>
          <a:p>
            <a:pPr marL="952500" lvl="1" indent="-495300" eaLnBrk="1" hangingPunct="1">
              <a:lnSpc>
                <a:spcPct val="100000"/>
              </a:lnSpc>
              <a:spcAft>
                <a:spcPts val="1800"/>
              </a:spcAft>
              <a:buClr>
                <a:srgbClr val="57B8E5"/>
              </a:buClr>
            </a:pPr>
            <a:r>
              <a:rPr lang="en-US" sz="2800" b="1" dirty="0" smtClean="0">
                <a:ea typeface="ＭＳ Ｐゴシック" pitchFamily="34" charset="-128"/>
              </a:rPr>
              <a:t>50% to 300% higher preliminary quit rates</a:t>
            </a:r>
          </a:p>
          <a:p>
            <a:pPr marL="952500" lvl="1" indent="-495300" eaLnBrk="1" hangingPunct="1">
              <a:lnSpc>
                <a:spcPct val="100000"/>
              </a:lnSpc>
              <a:spcAft>
                <a:spcPts val="1800"/>
              </a:spcAft>
              <a:buClr>
                <a:srgbClr val="57B8E5"/>
              </a:buClr>
            </a:pPr>
            <a:endParaRPr lang="en-US" sz="2800" b="1" dirty="0" smtClean="0">
              <a:ea typeface="ＭＳ Ｐゴシック" pitchFamily="34" charset="-128"/>
            </a:endParaRPr>
          </a:p>
        </p:txBody>
      </p:sp>
    </p:spTree>
    <p:extLst>
      <p:ext uri="{BB962C8B-B14F-4D97-AF65-F5344CB8AC3E}">
        <p14:creationId xmlns:p14="http://schemas.microsoft.com/office/powerpoint/2010/main" val="39079295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552271"/>
            <a:ext cx="7467600" cy="1200329"/>
          </a:xfrm>
        </p:spPr>
        <p:txBody>
          <a:bodyPr/>
          <a:lstStyle/>
          <a:p>
            <a:pPr eaLnBrk="1" hangingPunct="1">
              <a:defRPr/>
            </a:pPr>
            <a:r>
              <a:rPr lang="en-US" dirty="0" smtClean="0">
                <a:solidFill>
                  <a:srgbClr val="57B8E5"/>
                </a:solidFill>
                <a:effectLst/>
              </a:rPr>
              <a:t>Therapists: Ideal for Helping Clients Quit</a:t>
            </a:r>
          </a:p>
        </p:txBody>
      </p:sp>
      <p:sp>
        <p:nvSpPr>
          <p:cNvPr id="19459" name="Rectangle 3"/>
          <p:cNvSpPr>
            <a:spLocks noGrp="1" noChangeArrowheads="1"/>
          </p:cNvSpPr>
          <p:nvPr>
            <p:ph type="body" idx="1"/>
          </p:nvPr>
        </p:nvSpPr>
        <p:spPr>
          <a:xfrm>
            <a:off x="990600" y="2362200"/>
            <a:ext cx="7543800" cy="2819400"/>
          </a:xfrm>
        </p:spPr>
        <p:txBody>
          <a:bodyPr/>
          <a:lstStyle/>
          <a:p>
            <a:pPr eaLnBrk="1" hangingPunct="1">
              <a:buClr>
                <a:srgbClr val="57B8E5"/>
              </a:buClr>
            </a:pPr>
            <a:r>
              <a:rPr lang="en-US" altLang="en-US" sz="3200" dirty="0" smtClean="0"/>
              <a:t>Experts in behavior change</a:t>
            </a:r>
          </a:p>
          <a:p>
            <a:pPr eaLnBrk="1" hangingPunct="1">
              <a:buClr>
                <a:srgbClr val="57B8E5"/>
              </a:buClr>
            </a:pPr>
            <a:r>
              <a:rPr lang="en-US" altLang="en-US" sz="3200" dirty="0" smtClean="0"/>
              <a:t>Know our clients well</a:t>
            </a:r>
          </a:p>
          <a:p>
            <a:pPr eaLnBrk="1" hangingPunct="1">
              <a:buClr>
                <a:srgbClr val="57B8E5"/>
              </a:buClr>
            </a:pPr>
            <a:r>
              <a:rPr lang="en-US" altLang="en-US" sz="3200" dirty="0" smtClean="0"/>
              <a:t>Repeated contact and deeper trust</a:t>
            </a:r>
          </a:p>
          <a:p>
            <a:pPr eaLnBrk="1" hangingPunct="1"/>
            <a:endParaRPr lang="en-US" altLang="en-US" dirty="0" smtClean="0">
              <a:solidFill>
                <a:srgbClr val="FFFF00"/>
              </a:solidFill>
            </a:endParaRPr>
          </a:p>
        </p:txBody>
      </p:sp>
    </p:spTree>
    <p:extLst>
      <p:ext uri="{BB962C8B-B14F-4D97-AF65-F5344CB8AC3E}">
        <p14:creationId xmlns:p14="http://schemas.microsoft.com/office/powerpoint/2010/main" val="226501029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537627"/>
            <a:ext cx="8610600" cy="1138773"/>
          </a:xfrm>
        </p:spPr>
        <p:txBody>
          <a:bodyPr/>
          <a:lstStyle/>
          <a:p>
            <a:pPr eaLnBrk="1" hangingPunct="1">
              <a:defRPr/>
            </a:pPr>
            <a:r>
              <a:rPr lang="en-US" sz="3400" dirty="0" smtClean="0">
                <a:solidFill>
                  <a:srgbClr val="57B8E5"/>
                </a:solidFill>
                <a:effectLst/>
              </a:rPr>
              <a:t>If there was a quit smoking intervention that…</a:t>
            </a:r>
          </a:p>
        </p:txBody>
      </p:sp>
      <p:sp>
        <p:nvSpPr>
          <p:cNvPr id="20483" name="Rectangle 3"/>
          <p:cNvSpPr>
            <a:spLocks noGrp="1" noChangeArrowheads="1"/>
          </p:cNvSpPr>
          <p:nvPr>
            <p:ph type="body" idx="1"/>
          </p:nvPr>
        </p:nvSpPr>
        <p:spPr>
          <a:xfrm>
            <a:off x="838200" y="1828800"/>
            <a:ext cx="7848600" cy="3686175"/>
          </a:xfrm>
        </p:spPr>
        <p:txBody>
          <a:bodyPr/>
          <a:lstStyle/>
          <a:p>
            <a:pPr eaLnBrk="1" hangingPunct="1">
              <a:spcAft>
                <a:spcPts val="2000"/>
              </a:spcAft>
              <a:buClr>
                <a:srgbClr val="57B8E5"/>
              </a:buClr>
            </a:pPr>
            <a:r>
              <a:rPr lang="en-US" altLang="en-US" sz="2600" dirty="0" smtClean="0"/>
              <a:t>Did not take more than 10 minutes per session</a:t>
            </a:r>
            <a:r>
              <a:rPr lang="en-US" altLang="en-US" sz="2600" dirty="0"/>
              <a:t> </a:t>
            </a:r>
            <a:r>
              <a:rPr lang="en-US" altLang="en-US" sz="2600" dirty="0" smtClean="0"/>
              <a:t>and</a:t>
            </a:r>
          </a:p>
          <a:p>
            <a:pPr eaLnBrk="1" hangingPunct="1">
              <a:spcAft>
                <a:spcPts val="2000"/>
              </a:spcAft>
              <a:buClr>
                <a:srgbClr val="57B8E5"/>
              </a:buClr>
            </a:pPr>
            <a:r>
              <a:rPr lang="en-US" altLang="en-US" sz="2600" dirty="0" smtClean="0"/>
              <a:t>Could be readily integrated into your main treatment…</a:t>
            </a:r>
          </a:p>
          <a:p>
            <a:pPr eaLnBrk="1" hangingPunct="1">
              <a:spcAft>
                <a:spcPts val="2000"/>
              </a:spcAft>
              <a:buClr>
                <a:srgbClr val="57B8E5"/>
              </a:buClr>
            </a:pPr>
            <a:r>
              <a:rPr lang="en-US" altLang="en-US" sz="2600" b="1" dirty="0" smtClean="0"/>
              <a:t>Would you </a:t>
            </a:r>
            <a:r>
              <a:rPr lang="en-US" altLang="en-US" sz="2600" b="1" u="sng" dirty="0" smtClean="0"/>
              <a:t>try it with a client</a:t>
            </a:r>
            <a:r>
              <a:rPr lang="en-US" altLang="en-US" sz="2600" b="1" dirty="0" smtClean="0"/>
              <a:t>?</a:t>
            </a:r>
          </a:p>
          <a:p>
            <a:pPr marL="0" indent="0" eaLnBrk="1" hangingPunct="1">
              <a:buClr>
                <a:srgbClr val="57B8E5"/>
              </a:buClr>
              <a:buNone/>
            </a:pPr>
            <a:endParaRPr lang="en-US" altLang="en-US" sz="2600" b="1" dirty="0" smtClean="0"/>
          </a:p>
          <a:p>
            <a:pPr eaLnBrk="1" hangingPunct="1"/>
            <a:endParaRPr lang="en-US" altLang="en-US" dirty="0" smtClean="0"/>
          </a:p>
        </p:txBody>
      </p:sp>
    </p:spTree>
    <p:extLst>
      <p:ext uri="{BB962C8B-B14F-4D97-AF65-F5344CB8AC3E}">
        <p14:creationId xmlns:p14="http://schemas.microsoft.com/office/powerpoint/2010/main" val="99985270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12800" y="474444"/>
            <a:ext cx="7467600" cy="646331"/>
          </a:xfrm>
        </p:spPr>
        <p:txBody>
          <a:bodyPr/>
          <a:lstStyle/>
          <a:p>
            <a:pPr eaLnBrk="1" hangingPunct="1">
              <a:defRPr/>
            </a:pPr>
            <a:r>
              <a:rPr lang="en-US" dirty="0" smtClean="0">
                <a:solidFill>
                  <a:srgbClr val="57B8E5"/>
                </a:solidFill>
                <a:effectLst/>
              </a:rPr>
              <a:t> Motivating clients to try</a:t>
            </a:r>
          </a:p>
        </p:txBody>
      </p:sp>
      <p:sp>
        <p:nvSpPr>
          <p:cNvPr id="33795" name="Rectangle 3"/>
          <p:cNvSpPr>
            <a:spLocks noGrp="1" noChangeArrowheads="1"/>
          </p:cNvSpPr>
          <p:nvPr>
            <p:ph type="body" idx="1"/>
          </p:nvPr>
        </p:nvSpPr>
        <p:spPr>
          <a:xfrm>
            <a:off x="787400" y="1273175"/>
            <a:ext cx="7543800" cy="3686175"/>
          </a:xfrm>
        </p:spPr>
        <p:txBody>
          <a:bodyPr/>
          <a:lstStyle/>
          <a:p>
            <a:pPr eaLnBrk="1" hangingPunct="1">
              <a:buClr>
                <a:srgbClr val="57B8E5"/>
              </a:buClr>
            </a:pPr>
            <a:r>
              <a:rPr lang="en-US" altLang="en-US" sz="2400" dirty="0" smtClean="0">
                <a:solidFill>
                  <a:schemeClr val="tx2"/>
                </a:solidFill>
              </a:rPr>
              <a:t>Client Scenario #1: “Hell no!”</a:t>
            </a:r>
          </a:p>
          <a:p>
            <a:pPr eaLnBrk="1" hangingPunct="1">
              <a:buClr>
                <a:srgbClr val="57B8E5"/>
              </a:buClr>
            </a:pPr>
            <a:r>
              <a:rPr lang="en-US" altLang="en-US" sz="2400" dirty="0" smtClean="0">
                <a:solidFill>
                  <a:schemeClr val="tx2"/>
                </a:solidFill>
              </a:rPr>
              <a:t>Client Scenario #2: “No, not now because…” </a:t>
            </a:r>
          </a:p>
          <a:p>
            <a:pPr eaLnBrk="1" hangingPunct="1">
              <a:buClr>
                <a:srgbClr val="57B8E5"/>
              </a:buClr>
            </a:pPr>
            <a:r>
              <a:rPr lang="en-US" altLang="en-US" sz="2400" smtClean="0">
                <a:solidFill>
                  <a:schemeClr val="tx2"/>
                </a:solidFill>
              </a:rPr>
              <a:t>Focus</a:t>
            </a:r>
            <a:r>
              <a:rPr lang="en-US" altLang="en-US" sz="2400" dirty="0" smtClean="0">
                <a:solidFill>
                  <a:schemeClr val="tx2"/>
                </a:solidFill>
              </a:rPr>
              <a:t>: modeling acceptance, values of self-care</a:t>
            </a:r>
          </a:p>
          <a:p>
            <a:pPr eaLnBrk="1" hangingPunct="1">
              <a:buClr>
                <a:srgbClr val="57B8E5"/>
              </a:buClr>
            </a:pPr>
            <a:r>
              <a:rPr lang="en-US" altLang="en-US" sz="2400" dirty="0" smtClean="0">
                <a:solidFill>
                  <a:schemeClr val="tx2"/>
                </a:solidFill>
              </a:rPr>
              <a:t>Practice both scenarios</a:t>
            </a:r>
          </a:p>
          <a:p>
            <a:pPr eaLnBrk="1" hangingPunct="1">
              <a:buClr>
                <a:srgbClr val="57B8E5"/>
              </a:buClr>
            </a:pPr>
            <a:r>
              <a:rPr lang="en-US" altLang="en-US" sz="2400" dirty="0" smtClean="0">
                <a:solidFill>
                  <a:schemeClr val="tx2"/>
                </a:solidFill>
              </a:rPr>
              <a:t>Debrief with all</a:t>
            </a:r>
          </a:p>
        </p:txBody>
      </p:sp>
    </p:spTree>
    <p:extLst>
      <p:ext uri="{BB962C8B-B14F-4D97-AF65-F5344CB8AC3E}">
        <p14:creationId xmlns:p14="http://schemas.microsoft.com/office/powerpoint/2010/main" val="326782553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38200" y="664944"/>
            <a:ext cx="7467600" cy="646331"/>
          </a:xfrm>
        </p:spPr>
        <p:txBody>
          <a:bodyPr/>
          <a:lstStyle/>
          <a:p>
            <a:pPr eaLnBrk="1" hangingPunct="1">
              <a:defRPr/>
            </a:pPr>
            <a:r>
              <a:rPr lang="en-US" dirty="0" smtClean="0">
                <a:solidFill>
                  <a:srgbClr val="57B8E5"/>
                </a:solidFill>
                <a:effectLst/>
              </a:rPr>
              <a:t> Showing clients HOW to quit</a:t>
            </a:r>
          </a:p>
        </p:txBody>
      </p:sp>
      <p:sp>
        <p:nvSpPr>
          <p:cNvPr id="33795" name="Rectangle 3"/>
          <p:cNvSpPr>
            <a:spLocks noGrp="1" noChangeArrowheads="1"/>
          </p:cNvSpPr>
          <p:nvPr>
            <p:ph type="body" idx="1"/>
          </p:nvPr>
        </p:nvSpPr>
        <p:spPr/>
        <p:txBody>
          <a:bodyPr/>
          <a:lstStyle/>
          <a:p>
            <a:pPr eaLnBrk="1" hangingPunct="1">
              <a:buClr>
                <a:srgbClr val="57B8E5"/>
              </a:buClr>
            </a:pPr>
            <a:r>
              <a:rPr lang="en-US" altLang="en-US" sz="2400" dirty="0">
                <a:solidFill>
                  <a:schemeClr val="tx2"/>
                </a:solidFill>
              </a:rPr>
              <a:t>Set a quit </a:t>
            </a:r>
            <a:r>
              <a:rPr lang="en-US" altLang="en-US" sz="2400" dirty="0" smtClean="0">
                <a:solidFill>
                  <a:schemeClr val="tx2"/>
                </a:solidFill>
              </a:rPr>
              <a:t>date</a:t>
            </a:r>
          </a:p>
          <a:p>
            <a:pPr eaLnBrk="1" hangingPunct="1">
              <a:buClr>
                <a:srgbClr val="57B8E5"/>
              </a:buClr>
            </a:pPr>
            <a:r>
              <a:rPr lang="en-US" altLang="en-US" sz="2400" dirty="0" smtClean="0">
                <a:solidFill>
                  <a:schemeClr val="tx2"/>
                </a:solidFill>
              </a:rPr>
              <a:t>Together learn client’s “ABC”s</a:t>
            </a:r>
          </a:p>
          <a:p>
            <a:pPr eaLnBrk="1" hangingPunct="1">
              <a:buClr>
                <a:srgbClr val="57B8E5"/>
              </a:buClr>
            </a:pPr>
            <a:r>
              <a:rPr lang="en-US" altLang="en-US" sz="2400" dirty="0" smtClean="0">
                <a:solidFill>
                  <a:schemeClr val="tx2"/>
                </a:solidFill>
              </a:rPr>
              <a:t>Focus on acceptance of urges</a:t>
            </a:r>
          </a:p>
          <a:p>
            <a:pPr eaLnBrk="1" hangingPunct="1">
              <a:buClr>
                <a:srgbClr val="57B8E5"/>
              </a:buClr>
            </a:pPr>
            <a:r>
              <a:rPr lang="en-US" altLang="en-US" sz="2400" dirty="0" smtClean="0">
                <a:solidFill>
                  <a:schemeClr val="tx2"/>
                </a:solidFill>
              </a:rPr>
              <a:t>Model acceptance of shame and self-judgment</a:t>
            </a:r>
          </a:p>
          <a:p>
            <a:pPr marL="0" indent="0" eaLnBrk="1" hangingPunct="1">
              <a:buClr>
                <a:srgbClr val="57B8E5"/>
              </a:buClr>
              <a:buNone/>
            </a:pPr>
            <a:endParaRPr lang="en-US" altLang="en-US" sz="2400" dirty="0" smtClean="0">
              <a:solidFill>
                <a:schemeClr val="tx2"/>
              </a:solidFill>
            </a:endParaRPr>
          </a:p>
        </p:txBody>
      </p:sp>
    </p:spTree>
    <p:extLst>
      <p:ext uri="{BB962C8B-B14F-4D97-AF65-F5344CB8AC3E}">
        <p14:creationId xmlns:p14="http://schemas.microsoft.com/office/powerpoint/2010/main" val="119454624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0" y="664944"/>
            <a:ext cx="8915400" cy="646331"/>
          </a:xfrm>
        </p:spPr>
        <p:txBody>
          <a:bodyPr/>
          <a:lstStyle/>
          <a:p>
            <a:pPr eaLnBrk="1" hangingPunct="1">
              <a:defRPr/>
            </a:pPr>
            <a:r>
              <a:rPr lang="en-US" dirty="0" smtClean="0">
                <a:solidFill>
                  <a:srgbClr val="57B8E5"/>
                </a:solidFill>
                <a:effectLst/>
              </a:rPr>
              <a:t>Set a Quit Date</a:t>
            </a:r>
          </a:p>
        </p:txBody>
      </p:sp>
      <p:sp>
        <p:nvSpPr>
          <p:cNvPr id="43011" name="Rectangle 3"/>
          <p:cNvSpPr>
            <a:spLocks noGrp="1" noChangeArrowheads="1"/>
          </p:cNvSpPr>
          <p:nvPr>
            <p:ph type="body" idx="1"/>
          </p:nvPr>
        </p:nvSpPr>
        <p:spPr>
          <a:xfrm>
            <a:off x="609600" y="1600200"/>
            <a:ext cx="8001000" cy="4495800"/>
          </a:xfrm>
        </p:spPr>
        <p:txBody>
          <a:bodyPr/>
          <a:lstStyle/>
          <a:p>
            <a:pPr eaLnBrk="1" hangingPunct="1">
              <a:lnSpc>
                <a:spcPct val="80000"/>
              </a:lnSpc>
              <a:spcAft>
                <a:spcPts val="1000"/>
              </a:spcAft>
              <a:buFont typeface="Wingdings" pitchFamily="2" charset="2"/>
              <a:buNone/>
            </a:pPr>
            <a:r>
              <a:rPr lang="en-US" altLang="en-US" sz="2400" dirty="0" smtClean="0">
                <a:solidFill>
                  <a:srgbClr val="FFFF00"/>
                </a:solidFill>
              </a:rPr>
              <a:t>	</a:t>
            </a:r>
            <a:r>
              <a:rPr lang="en-US" altLang="en-US" sz="2600" dirty="0" smtClean="0">
                <a:solidFill>
                  <a:schemeClr val="tx2"/>
                </a:solidFill>
              </a:rPr>
              <a:t>Recommend clients set a date that is 14-30 days from today.</a:t>
            </a:r>
          </a:p>
          <a:p>
            <a:pPr eaLnBrk="1" hangingPunct="1">
              <a:lnSpc>
                <a:spcPct val="80000"/>
              </a:lnSpc>
              <a:spcAft>
                <a:spcPts val="1000"/>
              </a:spcAft>
              <a:buFont typeface="Wingdings" pitchFamily="2" charset="2"/>
              <a:buNone/>
            </a:pPr>
            <a:endParaRPr lang="en-US" altLang="en-US" sz="1200" dirty="0" smtClean="0">
              <a:solidFill>
                <a:schemeClr val="tx2"/>
              </a:solidFill>
            </a:endParaRPr>
          </a:p>
          <a:p>
            <a:pPr eaLnBrk="1" hangingPunct="1">
              <a:lnSpc>
                <a:spcPct val="80000"/>
              </a:lnSpc>
              <a:spcAft>
                <a:spcPts val="1000"/>
              </a:spcAft>
              <a:buFont typeface="Wingdings" pitchFamily="2" charset="2"/>
              <a:buNone/>
            </a:pPr>
            <a:r>
              <a:rPr lang="en-US" altLang="en-US" sz="2600" dirty="0" smtClean="0">
                <a:solidFill>
                  <a:schemeClr val="tx2"/>
                </a:solidFill>
              </a:rPr>
              <a:t>	They can change their quit date. Its OK.</a:t>
            </a:r>
          </a:p>
          <a:p>
            <a:pPr eaLnBrk="1" hangingPunct="1">
              <a:lnSpc>
                <a:spcPct val="80000"/>
              </a:lnSpc>
              <a:spcAft>
                <a:spcPts val="1000"/>
              </a:spcAft>
              <a:buFont typeface="Wingdings" pitchFamily="2" charset="2"/>
              <a:buNone/>
            </a:pPr>
            <a:endParaRPr lang="en-US" altLang="en-US" sz="1200" dirty="0" smtClean="0">
              <a:solidFill>
                <a:schemeClr val="tx2"/>
              </a:solidFill>
            </a:endParaRPr>
          </a:p>
          <a:p>
            <a:pPr eaLnBrk="1" hangingPunct="1">
              <a:lnSpc>
                <a:spcPct val="80000"/>
              </a:lnSpc>
              <a:spcAft>
                <a:spcPts val="1000"/>
              </a:spcAft>
              <a:buFont typeface="Wingdings" pitchFamily="2" charset="2"/>
              <a:buNone/>
            </a:pPr>
            <a:r>
              <a:rPr lang="en-US" altLang="en-US" sz="2600" dirty="0">
                <a:solidFill>
                  <a:schemeClr val="tx2"/>
                </a:solidFill>
              </a:rPr>
              <a:t>	U</a:t>
            </a:r>
            <a:r>
              <a:rPr lang="en-US" altLang="en-US" sz="2600" dirty="0" smtClean="0">
                <a:solidFill>
                  <a:schemeClr val="tx2"/>
                </a:solidFill>
              </a:rPr>
              <a:t>se the next 14-30 days as a time to:</a:t>
            </a:r>
          </a:p>
          <a:p>
            <a:pPr eaLnBrk="1" hangingPunct="1">
              <a:lnSpc>
                <a:spcPct val="80000"/>
              </a:lnSpc>
              <a:spcAft>
                <a:spcPts val="1000"/>
              </a:spcAft>
              <a:buFont typeface="Wingdings" pitchFamily="2" charset="2"/>
              <a:buNone/>
            </a:pPr>
            <a:endParaRPr lang="en-US" altLang="en-US" sz="400" dirty="0" smtClean="0">
              <a:solidFill>
                <a:schemeClr val="tx2"/>
              </a:solidFill>
            </a:endParaRPr>
          </a:p>
          <a:p>
            <a:pPr eaLnBrk="1" hangingPunct="1">
              <a:lnSpc>
                <a:spcPct val="80000"/>
              </a:lnSpc>
              <a:spcAft>
                <a:spcPts val="1000"/>
              </a:spcAft>
              <a:buFont typeface="Wingdings" pitchFamily="2" charset="2"/>
              <a:buNone/>
            </a:pPr>
            <a:r>
              <a:rPr lang="en-US" altLang="en-US" sz="2600" dirty="0">
                <a:solidFill>
                  <a:schemeClr val="tx2"/>
                </a:solidFill>
              </a:rPr>
              <a:t>	</a:t>
            </a:r>
            <a:r>
              <a:rPr lang="en-US" altLang="en-US" sz="2600" dirty="0" smtClean="0">
                <a:solidFill>
                  <a:schemeClr val="tx2"/>
                </a:solidFill>
              </a:rPr>
              <a:t>	1) Gradually reduce smoking by agreed  amount.</a:t>
            </a:r>
          </a:p>
          <a:p>
            <a:pPr eaLnBrk="1" hangingPunct="1">
              <a:lnSpc>
                <a:spcPct val="80000"/>
              </a:lnSpc>
              <a:spcAft>
                <a:spcPts val="1000"/>
              </a:spcAft>
              <a:buFont typeface="Wingdings" pitchFamily="2" charset="2"/>
              <a:buNone/>
            </a:pPr>
            <a:endParaRPr lang="en-US" altLang="en-US" sz="400" dirty="0" smtClean="0">
              <a:solidFill>
                <a:schemeClr val="tx2"/>
              </a:solidFill>
            </a:endParaRPr>
          </a:p>
          <a:p>
            <a:pPr eaLnBrk="1" hangingPunct="1">
              <a:lnSpc>
                <a:spcPct val="80000"/>
              </a:lnSpc>
              <a:spcAft>
                <a:spcPts val="1000"/>
              </a:spcAft>
              <a:buFont typeface="Wingdings" pitchFamily="2" charset="2"/>
              <a:buNone/>
            </a:pPr>
            <a:r>
              <a:rPr lang="en-US" altLang="en-US" sz="2600" dirty="0" smtClean="0">
                <a:solidFill>
                  <a:schemeClr val="tx2"/>
                </a:solidFill>
              </a:rPr>
              <a:t>		2) Learn skills to quit. </a:t>
            </a:r>
          </a:p>
          <a:p>
            <a:pPr eaLnBrk="1" hangingPunct="1">
              <a:lnSpc>
                <a:spcPct val="80000"/>
              </a:lnSpc>
              <a:spcAft>
                <a:spcPts val="1000"/>
              </a:spcAft>
              <a:buFont typeface="Wingdings" pitchFamily="2" charset="2"/>
              <a:buNone/>
            </a:pPr>
            <a:endParaRPr lang="en-US" altLang="en-US" sz="2600" dirty="0" smtClean="0">
              <a:solidFill>
                <a:schemeClr val="tx2"/>
              </a:solidFill>
            </a:endParaRPr>
          </a:p>
          <a:p>
            <a:pPr eaLnBrk="1" hangingPunct="1">
              <a:lnSpc>
                <a:spcPct val="80000"/>
              </a:lnSpc>
              <a:spcAft>
                <a:spcPts val="1000"/>
              </a:spcAft>
              <a:buFont typeface="Wingdings" pitchFamily="2" charset="2"/>
              <a:buNone/>
            </a:pPr>
            <a:r>
              <a:rPr lang="en-US" altLang="en-US" sz="2400" dirty="0" smtClean="0">
                <a:solidFill>
                  <a:schemeClr val="tx2"/>
                </a:solidFill>
              </a:rPr>
              <a:t>		</a:t>
            </a:r>
          </a:p>
        </p:txBody>
      </p:sp>
    </p:spTree>
    <p:extLst>
      <p:ext uri="{BB962C8B-B14F-4D97-AF65-F5344CB8AC3E}">
        <p14:creationId xmlns:p14="http://schemas.microsoft.com/office/powerpoint/2010/main" val="192288555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917700"/>
            <a:ext cx="4572000" cy="1739900"/>
          </a:xfrm>
        </p:spPr>
        <p:txBody>
          <a:bodyPr/>
          <a:lstStyle/>
          <a:p>
            <a:pPr>
              <a:lnSpc>
                <a:spcPct val="150000"/>
              </a:lnSpc>
            </a:pPr>
            <a:r>
              <a:rPr lang="en-US" altLang="en-US" dirty="0" smtClean="0">
                <a:solidFill>
                  <a:srgbClr val="57B8E5"/>
                </a:solidFill>
                <a:effectLst/>
                <a:ea typeface="ＭＳ Ｐゴシック" pitchFamily="34" charset="-128"/>
              </a:rPr>
              <a:t>The Journey</a:t>
            </a:r>
            <a:br>
              <a:rPr lang="en-US" altLang="en-US" dirty="0" smtClean="0">
                <a:solidFill>
                  <a:srgbClr val="57B8E5"/>
                </a:solidFill>
                <a:effectLst/>
                <a:ea typeface="ＭＳ Ｐゴシック" pitchFamily="34" charset="-128"/>
              </a:rPr>
            </a:br>
            <a:r>
              <a:rPr lang="en-US" altLang="en-US" dirty="0" smtClean="0">
                <a:solidFill>
                  <a:srgbClr val="57B8E5"/>
                </a:solidFill>
                <a:effectLst/>
                <a:ea typeface="ＭＳ Ｐゴシック" pitchFamily="34" charset="-128"/>
              </a:rPr>
              <a:t>Ahead</a:t>
            </a:r>
          </a:p>
        </p:txBody>
      </p:sp>
      <p:pic>
        <p:nvPicPr>
          <p:cNvPr id="5123" name="Picture 9" descr="aerial6_copy"/>
          <p:cNvPicPr>
            <a:picLocks noChangeAspect="1" noChangeArrowheads="1"/>
          </p:cNvPicPr>
          <p:nvPr/>
        </p:nvPicPr>
        <p:blipFill>
          <a:blip r:embed="rId3">
            <a:extLst>
              <a:ext uri="{28A0092B-C50C-407E-A947-70E740481C1C}">
                <a14:useLocalDpi xmlns:a14="http://schemas.microsoft.com/office/drawing/2010/main" val="0"/>
              </a:ext>
            </a:extLst>
          </a:blip>
          <a:srcRect t="13333"/>
          <a:stretch>
            <a:fillRect/>
          </a:stretch>
        </p:blipFill>
        <p:spPr bwMode="auto">
          <a:xfrm>
            <a:off x="4565650" y="0"/>
            <a:ext cx="46037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97963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838200" y="664944"/>
            <a:ext cx="7467600" cy="646331"/>
          </a:xfrm>
        </p:spPr>
        <p:txBody>
          <a:bodyPr/>
          <a:lstStyle/>
          <a:p>
            <a:pPr eaLnBrk="1" hangingPunct="1">
              <a:defRPr/>
            </a:pPr>
            <a:r>
              <a:rPr lang="en-US" dirty="0" smtClean="0">
                <a:solidFill>
                  <a:srgbClr val="57B8E5"/>
                </a:solidFill>
                <a:effectLst/>
              </a:rPr>
              <a:t>Learn Client’s ABCs</a:t>
            </a:r>
          </a:p>
        </p:txBody>
      </p:sp>
      <p:sp>
        <p:nvSpPr>
          <p:cNvPr id="46083" name="Rectangle 3"/>
          <p:cNvSpPr>
            <a:spLocks noGrp="1" noChangeArrowheads="1"/>
          </p:cNvSpPr>
          <p:nvPr>
            <p:ph type="body" idx="1"/>
          </p:nvPr>
        </p:nvSpPr>
        <p:spPr>
          <a:xfrm>
            <a:off x="609600" y="1447800"/>
            <a:ext cx="7848600" cy="4876800"/>
          </a:xfrm>
        </p:spPr>
        <p:txBody>
          <a:bodyPr/>
          <a:lstStyle/>
          <a:p>
            <a:pPr marL="457200" lvl="1" indent="0" eaLnBrk="1" hangingPunct="1">
              <a:lnSpc>
                <a:spcPct val="100000"/>
              </a:lnSpc>
              <a:spcAft>
                <a:spcPct val="15000"/>
              </a:spcAft>
              <a:buNone/>
            </a:pPr>
            <a:r>
              <a:rPr lang="en-US" altLang="en-US" dirty="0" smtClean="0">
                <a:solidFill>
                  <a:schemeClr val="tx2"/>
                </a:solidFill>
              </a:rPr>
              <a:t>For each cigarette smoked, record…</a:t>
            </a:r>
          </a:p>
          <a:p>
            <a:pPr marL="457200" lvl="1" indent="0" eaLnBrk="1" hangingPunct="1">
              <a:lnSpc>
                <a:spcPct val="100000"/>
              </a:lnSpc>
              <a:spcAft>
                <a:spcPct val="15000"/>
              </a:spcAft>
              <a:buNone/>
            </a:pPr>
            <a:endParaRPr lang="en-US" altLang="en-US" dirty="0" smtClean="0">
              <a:solidFill>
                <a:schemeClr val="tx2"/>
              </a:solidFill>
            </a:endParaRPr>
          </a:p>
          <a:p>
            <a:pPr lvl="1" eaLnBrk="1" hangingPunct="1">
              <a:lnSpc>
                <a:spcPct val="100000"/>
              </a:lnSpc>
              <a:spcAft>
                <a:spcPct val="15000"/>
              </a:spcAft>
              <a:buFont typeface="Wingdings" pitchFamily="2" charset="2"/>
              <a:buNone/>
            </a:pPr>
            <a:r>
              <a:rPr lang="en-US" altLang="en-US" sz="2400" dirty="0" smtClean="0">
                <a:solidFill>
                  <a:schemeClr val="tx2"/>
                </a:solidFill>
              </a:rPr>
              <a:t>	</a:t>
            </a:r>
            <a:r>
              <a:rPr lang="en-US" altLang="en-US" sz="2400" b="1" dirty="0" smtClean="0">
                <a:solidFill>
                  <a:schemeClr val="tx2"/>
                </a:solidFill>
              </a:rPr>
              <a:t> A: </a:t>
            </a:r>
            <a:r>
              <a:rPr lang="en-US" altLang="en-US" sz="2400" dirty="0" smtClean="0">
                <a:solidFill>
                  <a:schemeClr val="tx2"/>
                </a:solidFill>
              </a:rPr>
              <a:t>Urge strength before puffing (0-10)</a:t>
            </a:r>
          </a:p>
          <a:p>
            <a:pPr marL="1425575" lvl="2" indent="-568325" eaLnBrk="1" hangingPunct="1">
              <a:spcAft>
                <a:spcPct val="15000"/>
              </a:spcAft>
              <a:buFont typeface="Wingdings" pitchFamily="2" charset="2"/>
              <a:buNone/>
            </a:pPr>
            <a:endParaRPr lang="en-US" altLang="en-US" dirty="0" smtClean="0">
              <a:solidFill>
                <a:schemeClr val="tx2"/>
              </a:solidFill>
            </a:endParaRPr>
          </a:p>
          <a:p>
            <a:pPr marL="1425575" lvl="2" indent="-568325" eaLnBrk="1" hangingPunct="1">
              <a:spcAft>
                <a:spcPct val="15000"/>
              </a:spcAft>
              <a:buFont typeface="Wingdings" pitchFamily="2" charset="2"/>
              <a:buNone/>
            </a:pPr>
            <a:r>
              <a:rPr lang="en-US" altLang="en-US" b="1" dirty="0" smtClean="0">
                <a:solidFill>
                  <a:schemeClr val="tx2"/>
                </a:solidFill>
              </a:rPr>
              <a:t>B: </a:t>
            </a:r>
            <a:r>
              <a:rPr lang="en-US" altLang="en-US" dirty="0" smtClean="0">
                <a:solidFill>
                  <a:schemeClr val="tx2"/>
                </a:solidFill>
              </a:rPr>
              <a:t>Notice how many puffs you take</a:t>
            </a:r>
          </a:p>
          <a:p>
            <a:pPr marL="1425575" lvl="2" indent="-568325" eaLnBrk="1" hangingPunct="1">
              <a:spcAft>
                <a:spcPct val="15000"/>
              </a:spcAft>
              <a:buFont typeface="Wingdings" pitchFamily="2" charset="2"/>
              <a:buNone/>
            </a:pPr>
            <a:endParaRPr lang="en-US" altLang="en-US" dirty="0" smtClean="0">
              <a:solidFill>
                <a:schemeClr val="tx2"/>
              </a:solidFill>
            </a:endParaRPr>
          </a:p>
          <a:p>
            <a:pPr marL="1425575" lvl="2" indent="-568325" eaLnBrk="1" hangingPunct="1">
              <a:spcAft>
                <a:spcPct val="15000"/>
              </a:spcAft>
              <a:buFont typeface="Wingdings" pitchFamily="2" charset="2"/>
              <a:buNone/>
            </a:pPr>
            <a:r>
              <a:rPr lang="en-US" altLang="en-US" b="1" dirty="0" smtClean="0">
                <a:solidFill>
                  <a:schemeClr val="tx2"/>
                </a:solidFill>
              </a:rPr>
              <a:t>C</a:t>
            </a:r>
            <a:r>
              <a:rPr lang="en-US" altLang="en-US" b="1" baseline="-25000" dirty="0" smtClean="0">
                <a:solidFill>
                  <a:schemeClr val="tx2"/>
                </a:solidFill>
              </a:rPr>
              <a:t>1</a:t>
            </a:r>
            <a:r>
              <a:rPr lang="en-US" altLang="en-US" b="1" dirty="0" smtClean="0">
                <a:solidFill>
                  <a:schemeClr val="tx2"/>
                </a:solidFill>
              </a:rPr>
              <a:t>: </a:t>
            </a:r>
            <a:r>
              <a:rPr lang="en-US" altLang="en-US" dirty="0" smtClean="0">
                <a:solidFill>
                  <a:schemeClr val="tx2"/>
                </a:solidFill>
              </a:rPr>
              <a:t>Urge strength after puffing (0-10)</a:t>
            </a:r>
          </a:p>
          <a:p>
            <a:pPr marL="1425575" lvl="2" indent="-568325" eaLnBrk="1" hangingPunct="1">
              <a:spcAft>
                <a:spcPct val="0"/>
              </a:spcAft>
              <a:buFont typeface="Wingdings" pitchFamily="2" charset="2"/>
              <a:buNone/>
            </a:pPr>
            <a:endParaRPr lang="en-US" altLang="en-US" dirty="0" smtClean="0">
              <a:solidFill>
                <a:schemeClr val="tx2"/>
              </a:solidFill>
            </a:endParaRPr>
          </a:p>
          <a:p>
            <a:pPr marL="1425575" lvl="2" indent="-568325" eaLnBrk="1" hangingPunct="1">
              <a:spcAft>
                <a:spcPct val="0"/>
              </a:spcAft>
              <a:buFont typeface="Wingdings" pitchFamily="2" charset="2"/>
              <a:buNone/>
            </a:pPr>
            <a:r>
              <a:rPr lang="en-US" altLang="en-US" b="1" dirty="0" smtClean="0">
                <a:solidFill>
                  <a:schemeClr val="tx2"/>
                </a:solidFill>
              </a:rPr>
              <a:t>C</a:t>
            </a:r>
            <a:r>
              <a:rPr lang="en-US" altLang="en-US" b="1" baseline="-25000" dirty="0" smtClean="0">
                <a:solidFill>
                  <a:schemeClr val="tx2"/>
                </a:solidFill>
              </a:rPr>
              <a:t>2</a:t>
            </a:r>
            <a:r>
              <a:rPr lang="en-US" altLang="en-US" b="1" dirty="0" smtClean="0">
                <a:solidFill>
                  <a:schemeClr val="tx2"/>
                </a:solidFill>
              </a:rPr>
              <a:t>: </a:t>
            </a:r>
            <a:r>
              <a:rPr lang="en-US" altLang="en-US" dirty="0" smtClean="0">
                <a:solidFill>
                  <a:schemeClr val="tx2"/>
                </a:solidFill>
              </a:rPr>
              <a:t>Observe what smoking does to the urge</a:t>
            </a:r>
          </a:p>
        </p:txBody>
      </p:sp>
    </p:spTree>
    <p:extLst>
      <p:ext uri="{BB962C8B-B14F-4D97-AF65-F5344CB8AC3E}">
        <p14:creationId xmlns:p14="http://schemas.microsoft.com/office/powerpoint/2010/main" val="365406087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838200" y="664944"/>
            <a:ext cx="7467600" cy="646331"/>
          </a:xfrm>
        </p:spPr>
        <p:txBody>
          <a:bodyPr/>
          <a:lstStyle/>
          <a:p>
            <a:pPr eaLnBrk="1" hangingPunct="1">
              <a:defRPr/>
            </a:pPr>
            <a:r>
              <a:rPr lang="en-US" dirty="0" smtClean="0">
                <a:solidFill>
                  <a:srgbClr val="57B8E5"/>
                </a:solidFill>
                <a:effectLst/>
              </a:rPr>
              <a:t>Learn Client’s ABCs</a:t>
            </a:r>
          </a:p>
        </p:txBody>
      </p:sp>
      <p:sp>
        <p:nvSpPr>
          <p:cNvPr id="44035" name="Rectangle 3"/>
          <p:cNvSpPr>
            <a:spLocks noGrp="1" noChangeArrowheads="1"/>
          </p:cNvSpPr>
          <p:nvPr>
            <p:ph type="body" idx="1"/>
          </p:nvPr>
        </p:nvSpPr>
        <p:spPr>
          <a:xfrm>
            <a:off x="0" y="1752600"/>
            <a:ext cx="8915400" cy="4495800"/>
          </a:xfrm>
        </p:spPr>
        <p:txBody>
          <a:bodyPr/>
          <a:lstStyle/>
          <a:p>
            <a:pPr lvl="1" eaLnBrk="1" hangingPunct="1">
              <a:buClr>
                <a:srgbClr val="57B8E5"/>
              </a:buClr>
            </a:pPr>
            <a:r>
              <a:rPr lang="en-US" altLang="en-US" b="1" i="1" dirty="0" smtClean="0">
                <a:solidFill>
                  <a:schemeClr val="tx2"/>
                </a:solidFill>
              </a:rPr>
              <a:t>Antecedent</a:t>
            </a:r>
            <a:r>
              <a:rPr lang="en-US" altLang="en-US" b="1" dirty="0" smtClean="0">
                <a:solidFill>
                  <a:schemeClr val="tx2"/>
                </a:solidFill>
              </a:rPr>
              <a:t>:  </a:t>
            </a:r>
            <a:r>
              <a:rPr lang="en-US" altLang="en-US" dirty="0" smtClean="0">
                <a:solidFill>
                  <a:schemeClr val="tx2"/>
                </a:solidFill>
              </a:rPr>
              <a:t>Become aware of urges, notice urge level</a:t>
            </a:r>
          </a:p>
          <a:p>
            <a:pPr lvl="1" eaLnBrk="1" hangingPunct="1">
              <a:buClr>
                <a:srgbClr val="57B8E5"/>
              </a:buClr>
            </a:pPr>
            <a:r>
              <a:rPr lang="en-US" altLang="en-US" b="1" i="1" dirty="0" smtClean="0">
                <a:solidFill>
                  <a:schemeClr val="tx2"/>
                </a:solidFill>
              </a:rPr>
              <a:t>Behavior</a:t>
            </a:r>
            <a:r>
              <a:rPr lang="en-US" altLang="en-US" b="1" dirty="0" smtClean="0">
                <a:solidFill>
                  <a:schemeClr val="tx2"/>
                </a:solidFill>
              </a:rPr>
              <a:t>: </a:t>
            </a:r>
            <a:r>
              <a:rPr lang="en-US" altLang="en-US" dirty="0" smtClean="0">
                <a:solidFill>
                  <a:schemeClr val="tx2"/>
                </a:solidFill>
              </a:rPr>
              <a:t>Smoking</a:t>
            </a:r>
            <a:r>
              <a:rPr lang="en-US" altLang="en-US" b="1" dirty="0" smtClean="0">
                <a:solidFill>
                  <a:schemeClr val="tx2"/>
                </a:solidFill>
              </a:rPr>
              <a:t> </a:t>
            </a:r>
          </a:p>
          <a:p>
            <a:pPr lvl="1" eaLnBrk="1" hangingPunct="1">
              <a:buClr>
                <a:srgbClr val="57B8E5"/>
              </a:buClr>
            </a:pPr>
            <a:r>
              <a:rPr lang="en-US" altLang="en-US" b="1" i="1" dirty="0" smtClean="0">
                <a:solidFill>
                  <a:schemeClr val="tx2"/>
                </a:solidFill>
              </a:rPr>
              <a:t>Consequences</a:t>
            </a:r>
            <a:r>
              <a:rPr lang="en-US" altLang="en-US" b="1" dirty="0" smtClean="0">
                <a:solidFill>
                  <a:schemeClr val="tx2"/>
                </a:solidFill>
              </a:rPr>
              <a:t>: </a:t>
            </a:r>
            <a:r>
              <a:rPr lang="en-US" altLang="en-US" dirty="0" smtClean="0">
                <a:solidFill>
                  <a:schemeClr val="tx2"/>
                </a:solidFill>
              </a:rPr>
              <a:t>Notice urge level change</a:t>
            </a:r>
          </a:p>
        </p:txBody>
      </p:sp>
    </p:spTree>
    <p:extLst>
      <p:ext uri="{BB962C8B-B14F-4D97-AF65-F5344CB8AC3E}">
        <p14:creationId xmlns:p14="http://schemas.microsoft.com/office/powerpoint/2010/main" val="127727152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2"/>
          <p:cNvSpPr>
            <a:spLocks noGrp="1"/>
          </p:cNvSpPr>
          <p:nvPr>
            <p:ph type="title"/>
          </p:nvPr>
        </p:nvSpPr>
        <p:spPr>
          <a:xfrm>
            <a:off x="0" y="593725"/>
            <a:ext cx="9144000" cy="646113"/>
          </a:xfrm>
        </p:spPr>
        <p:txBody>
          <a:bodyPr/>
          <a:lstStyle/>
          <a:p>
            <a:r>
              <a:rPr lang="en-US" altLang="en-US" dirty="0" smtClean="0">
                <a:solidFill>
                  <a:srgbClr val="57B8E5"/>
                </a:solidFill>
                <a:effectLst/>
                <a:ea typeface="ＭＳ Ｐゴシック" pitchFamily="34" charset="-128"/>
              </a:rPr>
              <a:t>Mediation: Acceptance of Cues</a:t>
            </a:r>
          </a:p>
        </p:txBody>
      </p:sp>
      <p:sp>
        <p:nvSpPr>
          <p:cNvPr id="27651"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eaLnBrk="1" hangingPunct="1"/>
            <a:r>
              <a:rPr lang="en-US" altLang="en-US" sz="1800">
                <a:latin typeface="Arial" charset="0"/>
                <a:cs typeface="Arial" charset="0"/>
              </a:rPr>
              <a:t/>
            </a:r>
            <a:br>
              <a:rPr lang="en-US" altLang="en-US" sz="1800">
                <a:latin typeface="Arial" charset="0"/>
                <a:cs typeface="Arial" charset="0"/>
              </a:rPr>
            </a:br>
            <a:endParaRPr lang="en-US" altLang="en-US" sz="1800">
              <a:latin typeface="Arial" charset="0"/>
              <a:cs typeface="Arial" charset="0"/>
            </a:endParaRPr>
          </a:p>
        </p:txBody>
      </p:sp>
      <p:graphicFrame>
        <p:nvGraphicFramePr>
          <p:cNvPr id="172096" name="Group 64"/>
          <p:cNvGraphicFramePr>
            <a:graphicFrameLocks noGrp="1"/>
          </p:cNvGraphicFramePr>
          <p:nvPr>
            <p:extLst>
              <p:ext uri="{D42A27DB-BD31-4B8C-83A1-F6EECF244321}">
                <p14:modId xmlns:p14="http://schemas.microsoft.com/office/powerpoint/2010/main" val="2654976963"/>
              </p:ext>
            </p:extLst>
          </p:nvPr>
        </p:nvGraphicFramePr>
        <p:xfrm>
          <a:off x="254000" y="1466850"/>
          <a:ext cx="8621713" cy="4381501"/>
        </p:xfrm>
        <a:graphic>
          <a:graphicData uri="http://schemas.openxmlformats.org/drawingml/2006/table">
            <a:tbl>
              <a:tblPr/>
              <a:tblGrid>
                <a:gridCol w="3503613"/>
                <a:gridCol w="3582987"/>
                <a:gridCol w="1535113"/>
              </a:tblGrid>
              <a:tr h="1457326">
                <a:tc>
                  <a:txBody>
                    <a:bodyPr/>
                    <a:lstStyle/>
                    <a:p>
                      <a:pPr marL="0" marR="0" lvl="0" indent="0" algn="l" defTabSz="914400" rtl="0" eaLnBrk="0" fontAlgn="base" latinLnBrk="0" hangingPunct="0">
                        <a:lnSpc>
                          <a:spcPct val="110000"/>
                        </a:lnSpc>
                        <a:spcBef>
                          <a:spcPct val="0"/>
                        </a:spcBef>
                        <a:spcAft>
                          <a:spcPts val="2800"/>
                        </a:spcAft>
                        <a:buClr>
                          <a:srgbClr val="127796"/>
                        </a:buClr>
                        <a:buSzTx/>
                        <a:buFont typeface="Wingdings" pitchFamily="2" charset="2"/>
                        <a:buNone/>
                        <a:tabLst/>
                      </a:pPr>
                      <a:r>
                        <a:rPr kumimoji="0" lang="en-US" sz="2000" b="1" i="0" u="none" strike="noStrike" cap="none" normalizeH="0" baseline="0" dirty="0" smtClean="0">
                          <a:ln>
                            <a:noFill/>
                          </a:ln>
                          <a:solidFill>
                            <a:schemeClr val="bg1"/>
                          </a:solidFill>
                          <a:effectLst/>
                          <a:latin typeface="Lucida Sans" pitchFamily="34" charset="0"/>
                          <a:ea typeface="ＭＳ Ｐゴシック" pitchFamily="34" charset="-128"/>
                        </a:rPr>
                        <a:t>Acceptance Mediator</a:t>
                      </a:r>
                    </a:p>
                  </a:txBody>
                  <a:tcPr anchor="b" horzOverflow="overflow">
                    <a:lnL cap="flat">
                      <a:noFill/>
                    </a:lnL>
                    <a:lnR>
                      <a:noFill/>
                    </a:lnR>
                    <a:lnT cap="flat">
                      <a:noFill/>
                    </a:lnT>
                    <a:lnB>
                      <a:noFill/>
                    </a:lnB>
                    <a:lnTlToBr>
                      <a:noFill/>
                    </a:lnTlToBr>
                    <a:lnBlToTr>
                      <a:noFill/>
                    </a:lnBlToTr>
                    <a:solidFill>
                      <a:srgbClr val="57B8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Lucida Sans" pitchFamily="34" charset="0"/>
                          <a:ea typeface="Batang" pitchFamily="18" charset="-127"/>
                          <a:cs typeface="Times New Roman" pitchFamily="18" charset="0"/>
                        </a:rPr>
                        <a:t>Percent of Quit Effect Explained </a:t>
                      </a:r>
                      <a:endParaRPr kumimoji="0" lang="en-US" sz="2000" b="0" i="0" u="none" strike="noStrike" cap="none" normalizeH="0" baseline="0" smtClean="0">
                        <a:ln>
                          <a:noFill/>
                        </a:ln>
                        <a:solidFill>
                          <a:schemeClr val="tx1"/>
                        </a:solidFill>
                        <a:effectLst/>
                        <a:latin typeface="Lucida Sans" pitchFamily="34" charset="0"/>
                        <a:ea typeface="Batang" pitchFamily="18" charset="-127"/>
                        <a:cs typeface="Times New Roman" pitchFamily="18" charset="0"/>
                      </a:endParaRPr>
                    </a:p>
                  </a:txBody>
                  <a:tcPr anchor="b" horzOverflow="overflow">
                    <a:lnL>
                      <a:noFill/>
                    </a:lnL>
                    <a:lnR>
                      <a:noFill/>
                    </a:lnR>
                    <a:lnT cap="flat">
                      <a:noFill/>
                    </a:lnT>
                    <a:lnB>
                      <a:noFill/>
                    </a:lnB>
                    <a:lnTlToBr>
                      <a:noFill/>
                    </a:lnTlToBr>
                    <a:lnBlToTr>
                      <a:noFill/>
                    </a:lnBlToTr>
                    <a:solidFill>
                      <a:srgbClr val="57B8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Lucida Sans" pitchFamily="34" charset="0"/>
                          <a:ea typeface="Batang" pitchFamily="18" charset="-127"/>
                          <a:cs typeface="Times New Roman" pitchFamily="18" charset="0"/>
                        </a:rPr>
                        <a:t>p-value</a:t>
                      </a:r>
                      <a:endParaRPr kumimoji="0" lang="en-US" sz="2000" b="0" i="0" u="none" strike="noStrike" cap="none" normalizeH="0" baseline="0" smtClean="0">
                        <a:ln>
                          <a:noFill/>
                        </a:ln>
                        <a:solidFill>
                          <a:schemeClr val="tx1"/>
                        </a:solidFill>
                        <a:effectLst/>
                        <a:latin typeface="Lucida Sans" pitchFamily="34" charset="0"/>
                        <a:ea typeface="Batang" pitchFamily="18" charset="-127"/>
                        <a:cs typeface="Times New Roman" pitchFamily="18" charset="0"/>
                      </a:endParaRPr>
                    </a:p>
                  </a:txBody>
                  <a:tcPr anchor="b" horzOverflow="overflow">
                    <a:lnL>
                      <a:noFill/>
                    </a:lnL>
                    <a:lnR cap="flat">
                      <a:noFill/>
                    </a:lnR>
                    <a:lnT cap="flat">
                      <a:noFill/>
                    </a:lnT>
                    <a:lnB>
                      <a:noFill/>
                    </a:lnB>
                    <a:lnTlToBr>
                      <a:noFill/>
                    </a:lnTlToBr>
                    <a:lnBlToTr>
                      <a:noFill/>
                    </a:lnBlToTr>
                    <a:solidFill>
                      <a:srgbClr val="57B8E5"/>
                    </a:solidFill>
                  </a:tcPr>
                </a:tc>
              </a:tr>
              <a:tr h="730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Lucida Sans" pitchFamily="34" charset="0"/>
                          <a:ea typeface="ＭＳ Ｐゴシック" pitchFamily="34" charset="-128"/>
                        </a:rPr>
                        <a:t>Thoughts</a:t>
                      </a:r>
                    </a:p>
                  </a:txBody>
                  <a:tcPr anchor="ctr" horzOverflow="overflow">
                    <a:lnL cap="flat">
                      <a:noFill/>
                    </a:lnL>
                    <a:lnR>
                      <a:noFill/>
                    </a:lnR>
                    <a:lnT>
                      <a:noFill/>
                    </a:lnT>
                    <a:lnB>
                      <a:noFill/>
                    </a:lnB>
                    <a:lnTlToBr>
                      <a:noFill/>
                    </a:lnTlToBr>
                    <a:lnBlToTr>
                      <a:noFill/>
                    </a:lnBlToTr>
                    <a:solidFill>
                      <a:srgbClr val="C1E5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Lucida Sans" pitchFamily="34" charset="0"/>
                          <a:ea typeface="Batang" pitchFamily="18" charset="-127"/>
                          <a:cs typeface="Times New Roman" pitchFamily="18" charset="0"/>
                        </a:rPr>
                        <a:t>68.7%</a:t>
                      </a:r>
                      <a:endParaRPr kumimoji="0" lang="en-US" sz="1800" b="0" i="0" u="none" strike="noStrike" cap="none" normalizeH="0" baseline="0" smtClean="0">
                        <a:ln>
                          <a:noFill/>
                        </a:ln>
                        <a:solidFill>
                          <a:schemeClr val="tx1"/>
                        </a:solidFill>
                        <a:effectLst/>
                        <a:latin typeface="Lucida Sans" pitchFamily="34" charset="0"/>
                        <a:ea typeface="Batang" pitchFamily="18" charset="-127"/>
                        <a:cs typeface="Times New Roman" pitchFamily="18" charset="0"/>
                      </a:endParaRPr>
                    </a:p>
                  </a:txBody>
                  <a:tcPr anchor="ctr" horzOverflow="overflow">
                    <a:lnL>
                      <a:noFill/>
                    </a:lnL>
                    <a:lnR>
                      <a:noFill/>
                    </a:lnR>
                    <a:lnT>
                      <a:noFill/>
                    </a:lnT>
                    <a:lnB>
                      <a:noFill/>
                    </a:lnB>
                    <a:lnTlToBr>
                      <a:noFill/>
                    </a:lnTlToBr>
                    <a:lnBlToTr>
                      <a:noFill/>
                    </a:lnBlToTr>
                    <a:solidFill>
                      <a:srgbClr val="C1E5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Lucida Sans" pitchFamily="34" charset="0"/>
                          <a:ea typeface="Batang" pitchFamily="18" charset="-127"/>
                          <a:cs typeface="Times New Roman" pitchFamily="18" charset="0"/>
                        </a:rPr>
                        <a:t>.001</a:t>
                      </a:r>
                      <a:endParaRPr kumimoji="0" lang="en-US" sz="1800" b="0" i="0" u="none" strike="noStrike" cap="none" normalizeH="0" baseline="0" smtClean="0">
                        <a:ln>
                          <a:noFill/>
                        </a:ln>
                        <a:solidFill>
                          <a:schemeClr val="tx1"/>
                        </a:solidFill>
                        <a:effectLst/>
                        <a:latin typeface="Lucida Sans" pitchFamily="34" charset="0"/>
                        <a:ea typeface="Batang" pitchFamily="18" charset="-127"/>
                        <a:cs typeface="Times New Roman" pitchFamily="18" charset="0"/>
                      </a:endParaRPr>
                    </a:p>
                  </a:txBody>
                  <a:tcPr anchor="ctr" horzOverflow="overflow">
                    <a:lnL>
                      <a:noFill/>
                    </a:lnL>
                    <a:lnR cap="flat">
                      <a:noFill/>
                    </a:lnR>
                    <a:lnT>
                      <a:noFill/>
                    </a:lnT>
                    <a:lnB>
                      <a:noFill/>
                    </a:lnB>
                    <a:lnTlToBr>
                      <a:noFill/>
                    </a:lnTlToBr>
                    <a:lnBlToTr>
                      <a:noFill/>
                    </a:lnBlToTr>
                    <a:solidFill>
                      <a:srgbClr val="C1E5F5"/>
                    </a:solidFill>
                  </a:tcPr>
                </a:tc>
              </a:tr>
              <a:tr h="7334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Lucida Sans" pitchFamily="34" charset="0"/>
                          <a:ea typeface="ＭＳ Ｐゴシック" pitchFamily="34" charset="-128"/>
                        </a:rPr>
                        <a:t>Emotions</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rPr>
                        <a:t>73.0%</a:t>
                      </a:r>
                      <a:endParaRPr kumimoji="0" lang="en-US" sz="1800" b="0" i="0" u="none" strike="noStrike" cap="none" normalizeH="0" baseline="0" dirty="0" smtClean="0">
                        <a:ln>
                          <a:noFill/>
                        </a:ln>
                        <a:solidFill>
                          <a:schemeClr val="tx1"/>
                        </a:solidFill>
                        <a:effectLst/>
                        <a:latin typeface="Lucida Sans" pitchFamily="34" charset="0"/>
                        <a:ea typeface="Batang" pitchFamily="18" charset="-127"/>
                        <a:cs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Lucida Sans" pitchFamily="34" charset="0"/>
                          <a:ea typeface="Batang" pitchFamily="18" charset="-127"/>
                          <a:cs typeface="Times New Roman" pitchFamily="18" charset="0"/>
                        </a:rPr>
                        <a:t>.001</a:t>
                      </a:r>
                      <a:endParaRPr kumimoji="0" lang="en-US" sz="1800" b="0" i="0" u="none" strike="noStrike" cap="none" normalizeH="0" baseline="0" smtClean="0">
                        <a:ln>
                          <a:noFill/>
                        </a:ln>
                        <a:solidFill>
                          <a:schemeClr val="tx1"/>
                        </a:solidFill>
                        <a:effectLst/>
                        <a:latin typeface="Lucida Sans" pitchFamily="34" charset="0"/>
                        <a:ea typeface="Batang" pitchFamily="18" charset="-127"/>
                        <a:cs typeface="Times New Roman" pitchFamily="18" charset="0"/>
                      </a:endParaRPr>
                    </a:p>
                  </a:txBody>
                  <a:tcPr anchor="ctr" horzOverflow="overflow">
                    <a:lnL>
                      <a:noFill/>
                    </a:lnL>
                    <a:lnR cap="flat">
                      <a:noFill/>
                    </a:lnR>
                    <a:lnT>
                      <a:noFill/>
                    </a:lnT>
                    <a:lnB>
                      <a:noFill/>
                    </a:lnB>
                    <a:lnTlToBr>
                      <a:noFill/>
                    </a:lnTlToBr>
                    <a:lnBlToTr>
                      <a:noFill/>
                    </a:lnBlToTr>
                    <a:noFill/>
                  </a:tcPr>
                </a:tc>
              </a:tr>
              <a:tr h="730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ＭＳ Ｐゴシック" pitchFamily="34" charset="-128"/>
                        </a:rPr>
                        <a:t>Sensations (urges)</a:t>
                      </a:r>
                    </a:p>
                  </a:txBody>
                  <a:tcPr anchor="ctr" horzOverflow="overflow">
                    <a:lnL cap="flat">
                      <a:noFill/>
                    </a:lnL>
                    <a:lnR>
                      <a:noFill/>
                    </a:lnR>
                    <a:lnT>
                      <a:noFill/>
                    </a:lnT>
                    <a:lnB w="25400" cap="flat" cmpd="sng" algn="ctr">
                      <a:noFill/>
                      <a:prstDash val="solid"/>
                      <a:round/>
                      <a:headEnd type="none" w="med" len="med"/>
                      <a:tailEnd type="none" w="med" len="med"/>
                    </a:lnB>
                    <a:lnTlToBr>
                      <a:noFill/>
                    </a:lnTlToBr>
                    <a:lnBlToTr>
                      <a:noFill/>
                    </a:lnBlToTr>
                    <a:solidFill>
                      <a:srgbClr val="C1E5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Lucida Sans" pitchFamily="34" charset="0"/>
                          <a:ea typeface="ＭＳ Ｐゴシック" pitchFamily="34" charset="-128"/>
                        </a:rPr>
                        <a:t>76.0%</a:t>
                      </a:r>
                    </a:p>
                  </a:txBody>
                  <a:tcPr anchor="ctr" horzOverflow="overflow">
                    <a:lnL>
                      <a:noFill/>
                    </a:lnL>
                    <a:lnR>
                      <a:noFill/>
                    </a:lnR>
                    <a:lnT>
                      <a:noFill/>
                    </a:lnT>
                    <a:lnB w="25400" cap="flat" cmpd="sng" algn="ctr">
                      <a:noFill/>
                      <a:prstDash val="solid"/>
                      <a:round/>
                      <a:headEnd type="none" w="med" len="med"/>
                      <a:tailEnd type="none" w="med" len="med"/>
                    </a:lnB>
                    <a:lnTlToBr>
                      <a:noFill/>
                    </a:lnTlToBr>
                    <a:lnBlToTr>
                      <a:noFill/>
                    </a:lnBlToTr>
                    <a:solidFill>
                      <a:srgbClr val="C1E5F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ＭＳ Ｐゴシック" pitchFamily="34" charset="-128"/>
                        </a:rPr>
                        <a:t>.001</a:t>
                      </a:r>
                    </a:p>
                  </a:txBody>
                  <a:tcPr anchor="ctr" horzOverflow="overflow">
                    <a:lnL>
                      <a:noFill/>
                    </a:lnL>
                    <a:lnR cap="flat">
                      <a:noFill/>
                    </a:lnR>
                    <a:lnT>
                      <a:noFill/>
                    </a:lnT>
                    <a:lnB w="25400" cap="flat" cmpd="sng" algn="ctr">
                      <a:noFill/>
                      <a:prstDash val="solid"/>
                      <a:round/>
                      <a:headEnd type="none" w="med" len="med"/>
                      <a:tailEnd type="none" w="med" len="med"/>
                    </a:lnB>
                    <a:lnTlToBr>
                      <a:noFill/>
                    </a:lnTlToBr>
                    <a:lnBlToTr>
                      <a:noFill/>
                    </a:lnBlToTr>
                    <a:solidFill>
                      <a:srgbClr val="C1E5F5"/>
                    </a:solidFill>
                  </a:tcPr>
                </a:tc>
              </a:tr>
              <a:tr h="730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ＭＳ Ｐゴシック" pitchFamily="34" charset="-128"/>
                        </a:rPr>
                        <a:t>Combined Scale</a:t>
                      </a:r>
                    </a:p>
                  </a:txBody>
                  <a:tcPr anchor="ctr" horzOverflow="overflow">
                    <a:lnL cap="flat">
                      <a:noFill/>
                    </a:lnL>
                    <a:lnR>
                      <a:noFill/>
                    </a:lnR>
                    <a:lnT>
                      <a:noFill/>
                    </a:lnT>
                    <a:lnB w="25400" cap="flat" cmpd="sng" algn="ctr">
                      <a:solidFill>
                        <a:srgbClr val="57B8E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ＭＳ Ｐゴシック" pitchFamily="34" charset="-128"/>
                        </a:rPr>
                        <a:t>80.0%</a:t>
                      </a:r>
                    </a:p>
                  </a:txBody>
                  <a:tcPr anchor="ctr" horzOverflow="overflow">
                    <a:lnL>
                      <a:noFill/>
                    </a:lnL>
                    <a:lnR>
                      <a:noFill/>
                    </a:lnR>
                    <a:lnT>
                      <a:noFill/>
                    </a:lnT>
                    <a:lnB w="25400" cap="flat" cmpd="sng" algn="ctr">
                      <a:solidFill>
                        <a:srgbClr val="57B8E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Lucida Sans" pitchFamily="34" charset="0"/>
                          <a:ea typeface="ＭＳ Ｐゴシック" pitchFamily="34" charset="-128"/>
                        </a:rPr>
                        <a:t>.001</a:t>
                      </a:r>
                    </a:p>
                  </a:txBody>
                  <a:tcPr anchor="ctr" horzOverflow="overflow">
                    <a:lnL>
                      <a:noFill/>
                    </a:lnL>
                    <a:lnR cap="flat">
                      <a:noFill/>
                    </a:lnR>
                    <a:lnT>
                      <a:noFill/>
                    </a:lnT>
                    <a:lnB w="25400" cap="flat" cmpd="sng" algn="ctr">
                      <a:solidFill>
                        <a:srgbClr val="57B8E5"/>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47857691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61925" y="120471"/>
            <a:ext cx="8715375" cy="1200329"/>
          </a:xfrm>
        </p:spPr>
        <p:txBody>
          <a:bodyPr anchor="ctr"/>
          <a:lstStyle/>
          <a:p>
            <a:pPr eaLnBrk="1" hangingPunct="1">
              <a:defRPr/>
            </a:pPr>
            <a:r>
              <a:rPr lang="en-US" dirty="0" smtClean="0">
                <a:solidFill>
                  <a:srgbClr val="57B8E5"/>
                </a:solidFill>
                <a:effectLst/>
              </a:rPr>
              <a:t>Help client accept triggers, especially urges </a:t>
            </a:r>
          </a:p>
        </p:txBody>
      </p:sp>
      <p:sp>
        <p:nvSpPr>
          <p:cNvPr id="48131" name="Rectangle 3"/>
          <p:cNvSpPr>
            <a:spLocks noGrp="1" noChangeArrowheads="1"/>
          </p:cNvSpPr>
          <p:nvPr>
            <p:ph type="body" idx="1"/>
          </p:nvPr>
        </p:nvSpPr>
        <p:spPr/>
        <p:txBody>
          <a:bodyPr/>
          <a:lstStyle/>
          <a:p>
            <a:pPr algn="ctr" eaLnBrk="1" hangingPunct="1">
              <a:lnSpc>
                <a:spcPct val="90000"/>
              </a:lnSpc>
              <a:spcAft>
                <a:spcPts val="2200"/>
              </a:spcAft>
              <a:buFont typeface="Wingdings" pitchFamily="2" charset="2"/>
              <a:buNone/>
            </a:pPr>
            <a:r>
              <a:rPr lang="en-US" altLang="en-US" sz="2400" b="1" i="1" dirty="0" smtClean="0">
                <a:solidFill>
                  <a:schemeClr val="tx2"/>
                </a:solidFill>
              </a:rPr>
              <a:t>The Willingness Questions</a:t>
            </a:r>
          </a:p>
          <a:p>
            <a:pPr eaLnBrk="1" hangingPunct="1">
              <a:lnSpc>
                <a:spcPct val="90000"/>
              </a:lnSpc>
              <a:spcAft>
                <a:spcPts val="2200"/>
              </a:spcAft>
              <a:buFont typeface="Wingdings" pitchFamily="2" charset="2"/>
              <a:buNone/>
            </a:pPr>
            <a:r>
              <a:rPr lang="en-US" altLang="en-US" sz="2400" dirty="0" smtClean="0">
                <a:solidFill>
                  <a:schemeClr val="tx2"/>
                </a:solidFill>
              </a:rPr>
              <a:t>“On a scale of 0-10 (where 10 means highly willing), how willing am I to let this urge pass AND not smoke?”</a:t>
            </a:r>
          </a:p>
          <a:p>
            <a:pPr eaLnBrk="1" hangingPunct="1">
              <a:lnSpc>
                <a:spcPct val="90000"/>
              </a:lnSpc>
              <a:spcAft>
                <a:spcPts val="2200"/>
              </a:spcAft>
              <a:buFont typeface="Wingdings" pitchFamily="2" charset="2"/>
              <a:buNone/>
            </a:pPr>
            <a:r>
              <a:rPr lang="en-US" altLang="en-US" sz="2400" dirty="0" smtClean="0">
                <a:solidFill>
                  <a:schemeClr val="tx2"/>
                </a:solidFill>
              </a:rPr>
              <a:t>“When an urge comes along, can I let it pass?”</a:t>
            </a:r>
          </a:p>
          <a:p>
            <a:pPr eaLnBrk="1" hangingPunct="1">
              <a:lnSpc>
                <a:spcPct val="90000"/>
              </a:lnSpc>
              <a:spcAft>
                <a:spcPts val="2200"/>
              </a:spcAft>
              <a:buFont typeface="Wingdings" pitchFamily="2" charset="2"/>
              <a:buNone/>
            </a:pPr>
            <a:r>
              <a:rPr lang="en-US" altLang="en-US" sz="2400" dirty="0" smtClean="0">
                <a:solidFill>
                  <a:schemeClr val="tx2"/>
                </a:solidFill>
              </a:rPr>
              <a:t>Track each night how many times you let an urge pass. </a:t>
            </a:r>
          </a:p>
          <a:p>
            <a:pPr eaLnBrk="1" hangingPunct="1">
              <a:lnSpc>
                <a:spcPct val="90000"/>
              </a:lnSpc>
              <a:spcAft>
                <a:spcPts val="2200"/>
              </a:spcAft>
              <a:buFont typeface="Wingdings" pitchFamily="2" charset="2"/>
              <a:buNone/>
            </a:pPr>
            <a:r>
              <a:rPr lang="en-US" altLang="en-US" sz="2400" b="1" dirty="0" smtClean="0">
                <a:solidFill>
                  <a:schemeClr val="tx2"/>
                </a:solidFill>
              </a:rPr>
              <a:t>		</a:t>
            </a:r>
          </a:p>
        </p:txBody>
      </p:sp>
    </p:spTree>
    <p:extLst>
      <p:ext uri="{BB962C8B-B14F-4D97-AF65-F5344CB8AC3E}">
        <p14:creationId xmlns:p14="http://schemas.microsoft.com/office/powerpoint/2010/main" val="70765881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14325" y="387945"/>
            <a:ext cx="8553450" cy="646331"/>
          </a:xfrm>
        </p:spPr>
        <p:txBody>
          <a:bodyPr anchor="ctr"/>
          <a:lstStyle/>
          <a:p>
            <a:pPr eaLnBrk="1" hangingPunct="1">
              <a:defRPr/>
            </a:pPr>
            <a:r>
              <a:rPr lang="en-US" dirty="0" smtClean="0">
                <a:solidFill>
                  <a:srgbClr val="57B8E5"/>
                </a:solidFill>
                <a:effectLst/>
              </a:rPr>
              <a:t>The Five Senses </a:t>
            </a:r>
          </a:p>
        </p:txBody>
      </p:sp>
      <p:sp>
        <p:nvSpPr>
          <p:cNvPr id="48131" name="Rectangle 3"/>
          <p:cNvSpPr>
            <a:spLocks noGrp="1" noChangeArrowheads="1"/>
          </p:cNvSpPr>
          <p:nvPr>
            <p:ph type="body" idx="1"/>
          </p:nvPr>
        </p:nvSpPr>
        <p:spPr/>
        <p:txBody>
          <a:bodyPr/>
          <a:lstStyle/>
          <a:p>
            <a:pPr eaLnBrk="1" hangingPunct="1">
              <a:lnSpc>
                <a:spcPct val="90000"/>
              </a:lnSpc>
              <a:spcAft>
                <a:spcPts val="2200"/>
              </a:spcAft>
              <a:buFont typeface="Wingdings" pitchFamily="2" charset="2"/>
              <a:buNone/>
            </a:pPr>
            <a:r>
              <a:rPr lang="en-US" altLang="en-US" sz="2400" dirty="0" smtClean="0">
                <a:solidFill>
                  <a:schemeClr val="tx2"/>
                </a:solidFill>
              </a:rPr>
              <a:t>When you have a craving to smoke, notice one thing you..</a:t>
            </a:r>
          </a:p>
          <a:p>
            <a:pPr eaLnBrk="1" hangingPunct="1">
              <a:lnSpc>
                <a:spcPct val="90000"/>
              </a:lnSpc>
              <a:spcAft>
                <a:spcPts val="2200"/>
              </a:spcAft>
              <a:buFont typeface="Wingdings" pitchFamily="2" charset="2"/>
              <a:buNone/>
            </a:pPr>
            <a:r>
              <a:rPr lang="en-US" altLang="en-US" sz="2400" dirty="0" smtClean="0">
                <a:solidFill>
                  <a:schemeClr val="tx2"/>
                </a:solidFill>
              </a:rPr>
              <a:t>See for 10 seconds,</a:t>
            </a:r>
          </a:p>
          <a:p>
            <a:pPr eaLnBrk="1" hangingPunct="1">
              <a:lnSpc>
                <a:spcPct val="90000"/>
              </a:lnSpc>
              <a:spcAft>
                <a:spcPts val="2200"/>
              </a:spcAft>
              <a:buFont typeface="Wingdings" pitchFamily="2" charset="2"/>
              <a:buNone/>
            </a:pPr>
            <a:r>
              <a:rPr lang="en-US" altLang="en-US" sz="2400" dirty="0" smtClean="0">
                <a:solidFill>
                  <a:schemeClr val="tx2"/>
                </a:solidFill>
              </a:rPr>
              <a:t>Hear for 10 seconds,</a:t>
            </a:r>
          </a:p>
          <a:p>
            <a:pPr eaLnBrk="1" hangingPunct="1">
              <a:lnSpc>
                <a:spcPct val="90000"/>
              </a:lnSpc>
              <a:spcAft>
                <a:spcPts val="2200"/>
              </a:spcAft>
              <a:buFont typeface="Wingdings" pitchFamily="2" charset="2"/>
              <a:buNone/>
            </a:pPr>
            <a:r>
              <a:rPr lang="en-US" altLang="en-US" sz="2400" dirty="0" smtClean="0">
                <a:solidFill>
                  <a:schemeClr val="tx2"/>
                </a:solidFill>
              </a:rPr>
              <a:t>Touch for 10 seconds,</a:t>
            </a:r>
          </a:p>
          <a:p>
            <a:pPr eaLnBrk="1" hangingPunct="1">
              <a:lnSpc>
                <a:spcPct val="90000"/>
              </a:lnSpc>
              <a:spcAft>
                <a:spcPts val="2200"/>
              </a:spcAft>
              <a:buFont typeface="Wingdings" pitchFamily="2" charset="2"/>
              <a:buNone/>
            </a:pPr>
            <a:r>
              <a:rPr lang="en-US" altLang="en-US" sz="2400" dirty="0" smtClean="0">
                <a:solidFill>
                  <a:schemeClr val="tx2"/>
                </a:solidFill>
              </a:rPr>
              <a:t>Smell for 10 seconds, &amp; </a:t>
            </a:r>
          </a:p>
          <a:p>
            <a:pPr eaLnBrk="1" hangingPunct="1">
              <a:lnSpc>
                <a:spcPct val="90000"/>
              </a:lnSpc>
              <a:spcAft>
                <a:spcPts val="2200"/>
              </a:spcAft>
              <a:buFont typeface="Wingdings" pitchFamily="2" charset="2"/>
              <a:buNone/>
            </a:pPr>
            <a:r>
              <a:rPr lang="en-US" altLang="en-US" sz="2400" dirty="0" smtClean="0">
                <a:solidFill>
                  <a:schemeClr val="tx2"/>
                </a:solidFill>
              </a:rPr>
              <a:t>Taste for 10 seconds. </a:t>
            </a:r>
          </a:p>
          <a:p>
            <a:pPr eaLnBrk="1" hangingPunct="1">
              <a:lnSpc>
                <a:spcPct val="90000"/>
              </a:lnSpc>
              <a:spcAft>
                <a:spcPts val="2200"/>
              </a:spcAft>
              <a:buFont typeface="Wingdings" pitchFamily="2" charset="2"/>
              <a:buNone/>
            </a:pPr>
            <a:r>
              <a:rPr lang="en-US" altLang="en-US" sz="2400" b="1" dirty="0" smtClean="0">
                <a:solidFill>
                  <a:schemeClr val="tx2"/>
                </a:solidFill>
              </a:rPr>
              <a:t>				</a:t>
            </a:r>
          </a:p>
        </p:txBody>
      </p:sp>
    </p:spTree>
    <p:extLst>
      <p:ext uri="{BB962C8B-B14F-4D97-AF65-F5344CB8AC3E}">
        <p14:creationId xmlns:p14="http://schemas.microsoft.com/office/powerpoint/2010/main" val="259069362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38200" y="664944"/>
            <a:ext cx="7467600" cy="646331"/>
          </a:xfrm>
        </p:spPr>
        <p:txBody>
          <a:bodyPr/>
          <a:lstStyle/>
          <a:p>
            <a:pPr eaLnBrk="1" hangingPunct="1">
              <a:defRPr/>
            </a:pPr>
            <a:r>
              <a:rPr lang="en-US" dirty="0" smtClean="0">
                <a:solidFill>
                  <a:srgbClr val="57B8E5"/>
                </a:solidFill>
                <a:effectLst/>
              </a:rPr>
              <a:t> Showing clients HOW to quit</a:t>
            </a:r>
          </a:p>
        </p:txBody>
      </p:sp>
      <p:sp>
        <p:nvSpPr>
          <p:cNvPr id="33795" name="Rectangle 3"/>
          <p:cNvSpPr>
            <a:spLocks noGrp="1" noChangeArrowheads="1"/>
          </p:cNvSpPr>
          <p:nvPr>
            <p:ph type="body" idx="1"/>
          </p:nvPr>
        </p:nvSpPr>
        <p:spPr/>
        <p:txBody>
          <a:bodyPr/>
          <a:lstStyle/>
          <a:p>
            <a:pPr eaLnBrk="1" hangingPunct="1">
              <a:buClr>
                <a:srgbClr val="57B8E5"/>
              </a:buClr>
            </a:pPr>
            <a:r>
              <a:rPr lang="en-US" altLang="en-US" sz="2400" dirty="0" smtClean="0">
                <a:solidFill>
                  <a:schemeClr val="tx2"/>
                </a:solidFill>
              </a:rPr>
              <a:t>Client Scenario: “I quit….And then I relapsed.”</a:t>
            </a:r>
          </a:p>
          <a:p>
            <a:pPr eaLnBrk="1" hangingPunct="1">
              <a:buClr>
                <a:srgbClr val="57B8E5"/>
              </a:buClr>
            </a:pPr>
            <a:r>
              <a:rPr lang="en-US" altLang="en-US" sz="2400" dirty="0" smtClean="0">
                <a:solidFill>
                  <a:schemeClr val="tx2"/>
                </a:solidFill>
              </a:rPr>
              <a:t>Focus: craving &amp; shame acceptance</a:t>
            </a:r>
          </a:p>
          <a:p>
            <a:pPr eaLnBrk="1" hangingPunct="1">
              <a:buClr>
                <a:srgbClr val="57B8E5"/>
              </a:buClr>
            </a:pPr>
            <a:r>
              <a:rPr lang="en-US" altLang="en-US" sz="2400" dirty="0" smtClean="0">
                <a:solidFill>
                  <a:schemeClr val="tx2"/>
                </a:solidFill>
              </a:rPr>
              <a:t>Practice this scenario with a partner</a:t>
            </a:r>
          </a:p>
          <a:p>
            <a:pPr eaLnBrk="1" hangingPunct="1">
              <a:buClr>
                <a:srgbClr val="57B8E5"/>
              </a:buClr>
            </a:pPr>
            <a:r>
              <a:rPr lang="en-US" altLang="en-US" sz="2400" dirty="0" smtClean="0">
                <a:solidFill>
                  <a:schemeClr val="tx2"/>
                </a:solidFill>
              </a:rPr>
              <a:t>Debrief with all</a:t>
            </a:r>
          </a:p>
        </p:txBody>
      </p:sp>
    </p:spTree>
    <p:extLst>
      <p:ext uri="{BB962C8B-B14F-4D97-AF65-F5344CB8AC3E}">
        <p14:creationId xmlns:p14="http://schemas.microsoft.com/office/powerpoint/2010/main" val="215718703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p:txBody>
          <a:bodyPr/>
          <a:lstStyle/>
          <a:p>
            <a:r>
              <a:rPr lang="en-US" dirty="0" smtClean="0">
                <a:solidFill>
                  <a:srgbClr val="57B8E5"/>
                </a:solidFill>
                <a:effectLst/>
                <a:ea typeface="ＭＳ Ｐゴシック" pitchFamily="34" charset="-128"/>
              </a:rPr>
              <a:t>The Journey Ahead</a:t>
            </a:r>
          </a:p>
        </p:txBody>
      </p:sp>
      <p:sp>
        <p:nvSpPr>
          <p:cNvPr id="6147" name="Content Placeholder 4"/>
          <p:cNvSpPr>
            <a:spLocks noGrp="1"/>
          </p:cNvSpPr>
          <p:nvPr>
            <p:ph idx="1"/>
          </p:nvPr>
        </p:nvSpPr>
        <p:spPr>
          <a:xfrm>
            <a:off x="401637" y="1362075"/>
            <a:ext cx="8742363" cy="4505325"/>
          </a:xfrm>
        </p:spPr>
        <p:txBody>
          <a:bodyPr/>
          <a:lstStyle/>
          <a:p>
            <a:pPr>
              <a:lnSpc>
                <a:spcPct val="100000"/>
              </a:lnSpc>
              <a:spcAft>
                <a:spcPts val="1800"/>
              </a:spcAft>
              <a:buClr>
                <a:srgbClr val="57B8E5"/>
              </a:buClr>
            </a:pPr>
            <a:r>
              <a:rPr lang="en-US" sz="2600" i="1" dirty="0" smtClean="0">
                <a:ea typeface="ＭＳ Ｐゴシック" pitchFamily="34" charset="-128"/>
              </a:rPr>
              <a:t>Smoking &amp; Psychological Disorders: </a:t>
            </a:r>
            <a:r>
              <a:rPr lang="en-US" sz="2600" dirty="0" smtClean="0">
                <a:ea typeface="ＭＳ Ｐゴシック" pitchFamily="34" charset="-128"/>
              </a:rPr>
              <a:t>Consequences</a:t>
            </a:r>
            <a:endParaRPr lang="en-US" sz="2600" i="1" dirty="0" smtClean="0">
              <a:ea typeface="ＭＳ Ｐゴシック" pitchFamily="34" charset="-128"/>
            </a:endParaRPr>
          </a:p>
          <a:p>
            <a:pPr>
              <a:lnSpc>
                <a:spcPct val="100000"/>
              </a:lnSpc>
              <a:spcAft>
                <a:spcPts val="1800"/>
              </a:spcAft>
              <a:buClr>
                <a:srgbClr val="57B8E5"/>
              </a:buClr>
            </a:pPr>
            <a:r>
              <a:rPr lang="en-US" sz="2600" i="1" dirty="0" smtClean="0">
                <a:ea typeface="ＭＳ Ｐゴシック" pitchFamily="34" charset="-128"/>
              </a:rPr>
              <a:t>The problem: </a:t>
            </a:r>
            <a:r>
              <a:rPr lang="en-US" sz="2600" dirty="0" smtClean="0">
                <a:ea typeface="ＭＳ Ｐゴシック" pitchFamily="34" charset="-128"/>
              </a:rPr>
              <a:t>We are not ready</a:t>
            </a:r>
          </a:p>
          <a:p>
            <a:pPr>
              <a:lnSpc>
                <a:spcPct val="100000"/>
              </a:lnSpc>
              <a:spcAft>
                <a:spcPts val="1800"/>
              </a:spcAft>
              <a:buClr>
                <a:srgbClr val="57B8E5"/>
              </a:buClr>
            </a:pPr>
            <a:r>
              <a:rPr lang="en-US" sz="2600" i="1" dirty="0" smtClean="0">
                <a:ea typeface="ＭＳ Ｐゴシック" pitchFamily="34" charset="-128"/>
              </a:rPr>
              <a:t>A solution: </a:t>
            </a:r>
            <a:r>
              <a:rPr lang="en-US" sz="2600" dirty="0" smtClean="0">
                <a:ea typeface="ＭＳ Ｐゴシック" pitchFamily="34" charset="-128"/>
              </a:rPr>
              <a:t>Acceptance &amp; Commitment Therapy, Bricker lab results</a:t>
            </a:r>
          </a:p>
          <a:p>
            <a:pPr>
              <a:lnSpc>
                <a:spcPct val="100000"/>
              </a:lnSpc>
              <a:spcAft>
                <a:spcPts val="1800"/>
              </a:spcAft>
              <a:buClr>
                <a:srgbClr val="57B8E5"/>
              </a:buClr>
            </a:pPr>
            <a:r>
              <a:rPr lang="en-US" sz="2600" i="1" dirty="0" smtClean="0">
                <a:ea typeface="ＭＳ Ｐゴシック" pitchFamily="34" charset="-128"/>
              </a:rPr>
              <a:t>Motivating your client: “</a:t>
            </a:r>
            <a:r>
              <a:rPr lang="en-US" sz="2600" dirty="0" smtClean="0">
                <a:ea typeface="ＭＳ Ｐゴシック" pitchFamily="34" charset="-128"/>
              </a:rPr>
              <a:t>Hell no” &amp; “No because…”</a:t>
            </a:r>
          </a:p>
          <a:p>
            <a:pPr>
              <a:lnSpc>
                <a:spcPct val="100000"/>
              </a:lnSpc>
              <a:spcAft>
                <a:spcPts val="1800"/>
              </a:spcAft>
              <a:buClr>
                <a:srgbClr val="57B8E5"/>
              </a:buClr>
            </a:pPr>
            <a:r>
              <a:rPr lang="en-US" sz="2600" i="1" dirty="0" smtClean="0">
                <a:ea typeface="ＭＳ Ｐゴシック" pitchFamily="34" charset="-128"/>
              </a:rPr>
              <a:t>Show client HOW to quit: </a:t>
            </a:r>
            <a:r>
              <a:rPr lang="en-US" sz="2600" dirty="0" smtClean="0">
                <a:ea typeface="ＭＳ Ｐゴシック" pitchFamily="34" charset="-128"/>
              </a:rPr>
              <a:t>Craving acceptance &amp; shame </a:t>
            </a:r>
          </a:p>
          <a:p>
            <a:pPr>
              <a:lnSpc>
                <a:spcPct val="100000"/>
              </a:lnSpc>
              <a:spcAft>
                <a:spcPts val="1800"/>
              </a:spcAft>
              <a:buClr>
                <a:srgbClr val="57B8E5"/>
              </a:buClr>
            </a:pPr>
            <a:r>
              <a:rPr lang="en-US" sz="2600" i="1" dirty="0" smtClean="0">
                <a:ea typeface="ＭＳ Ｐゴシック" pitchFamily="34" charset="-128"/>
              </a:rPr>
              <a:t>Returning to values: </a:t>
            </a:r>
            <a:r>
              <a:rPr lang="en-US" sz="2600" dirty="0" smtClean="0">
                <a:ea typeface="ＭＳ Ｐゴシック" pitchFamily="34" charset="-128"/>
              </a:rPr>
              <a:t> What your life is about</a:t>
            </a:r>
            <a:endParaRPr lang="en-US" sz="2600" i="1" dirty="0" smtClean="0">
              <a:ea typeface="ＭＳ Ｐゴシック" pitchFamily="34" charset="-128"/>
            </a:endParaRPr>
          </a:p>
          <a:p>
            <a:pPr>
              <a:lnSpc>
                <a:spcPct val="100000"/>
              </a:lnSpc>
              <a:spcAft>
                <a:spcPts val="1800"/>
              </a:spcAft>
              <a:buClr>
                <a:srgbClr val="57B8E5"/>
              </a:buClr>
            </a:pPr>
            <a:endParaRPr lang="en-US" sz="2600" dirty="0" smtClean="0">
              <a:ea typeface="ＭＳ Ｐゴシック" pitchFamily="34" charset="-128"/>
            </a:endParaRPr>
          </a:p>
        </p:txBody>
      </p:sp>
    </p:spTree>
    <p:extLst>
      <p:ext uri="{BB962C8B-B14F-4D97-AF65-F5344CB8AC3E}">
        <p14:creationId xmlns:p14="http://schemas.microsoft.com/office/powerpoint/2010/main" val="96250772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838200" y="1800225"/>
            <a:ext cx="7924800" cy="3914775"/>
          </a:xfrm>
        </p:spPr>
        <p:txBody>
          <a:bodyPr/>
          <a:lstStyle/>
          <a:p>
            <a:pPr eaLnBrk="1" hangingPunct="1"/>
            <a:endParaRPr lang="en-US" b="1" smtClean="0">
              <a:ea typeface="ＭＳ Ｐゴシック" pitchFamily="34" charset="-128"/>
            </a:endParaRPr>
          </a:p>
          <a:p>
            <a:pPr eaLnBrk="1" hangingPunct="1"/>
            <a:endParaRPr lang="en-US" smtClean="0">
              <a:ea typeface="ＭＳ Ｐゴシック" pitchFamily="34" charset="-128"/>
            </a:endParaRPr>
          </a:p>
        </p:txBody>
      </p:sp>
      <p:pic>
        <p:nvPicPr>
          <p:cNvPr id="952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66674"/>
            <a:ext cx="7825109" cy="586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838200" y="1800225"/>
            <a:ext cx="7924800" cy="3914775"/>
          </a:xfrm>
        </p:spPr>
        <p:txBody>
          <a:bodyPr/>
          <a:lstStyle/>
          <a:p>
            <a:pPr eaLnBrk="1" hangingPunct="1"/>
            <a:endParaRPr lang="en-US" b="1" dirty="0" smtClean="0">
              <a:ea typeface="ＭＳ Ｐゴシック" pitchFamily="34" charset="-128"/>
            </a:endParaRPr>
          </a:p>
          <a:p>
            <a:pPr eaLnBrk="1" hangingPunct="1"/>
            <a:endParaRPr lang="en-US" dirty="0" smtClean="0">
              <a:ea typeface="ＭＳ Ｐゴシック" pitchFamily="34" charset="-128"/>
            </a:endParaRPr>
          </a:p>
        </p:txBody>
      </p:sp>
      <p:sp>
        <p:nvSpPr>
          <p:cNvPr id="4" name="Text Box 3"/>
          <p:cNvSpPr txBox="1">
            <a:spLocks noChangeArrowheads="1"/>
          </p:cNvSpPr>
          <p:nvPr/>
        </p:nvSpPr>
        <p:spPr bwMode="auto">
          <a:xfrm>
            <a:off x="755650" y="0"/>
            <a:ext cx="73787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3200" b="1" dirty="0" smtClean="0">
                <a:solidFill>
                  <a:srgbClr val="57B8E5"/>
                </a:solidFill>
                <a:latin typeface="+mj-lt"/>
              </a:rPr>
              <a:t>Comparative Causes </a:t>
            </a:r>
            <a:r>
              <a:rPr lang="en-US" altLang="en-US" sz="3200" b="1" dirty="0">
                <a:solidFill>
                  <a:srgbClr val="57B8E5"/>
                </a:solidFill>
                <a:latin typeface="+mj-lt"/>
              </a:rPr>
              <a:t>of </a:t>
            </a:r>
            <a:r>
              <a:rPr lang="en-US" altLang="en-US" sz="3200" b="1" dirty="0" smtClean="0">
                <a:solidFill>
                  <a:srgbClr val="57B8E5"/>
                </a:solidFill>
                <a:latin typeface="+mj-lt"/>
              </a:rPr>
              <a:t>Annual Deaths </a:t>
            </a:r>
            <a:r>
              <a:rPr lang="en-US" altLang="en-US" sz="3200" b="1" dirty="0">
                <a:solidFill>
                  <a:srgbClr val="57B8E5"/>
                </a:solidFill>
                <a:latin typeface="+mj-lt"/>
              </a:rPr>
              <a:t>in the </a:t>
            </a:r>
            <a:r>
              <a:rPr lang="en-US" altLang="en-US" sz="3200" b="1" dirty="0" smtClean="0">
                <a:solidFill>
                  <a:srgbClr val="57B8E5"/>
                </a:solidFill>
                <a:latin typeface="+mj-lt"/>
              </a:rPr>
              <a:t>United States</a:t>
            </a:r>
            <a:endParaRPr lang="en-US" altLang="en-US" sz="3200" b="1" dirty="0">
              <a:solidFill>
                <a:srgbClr val="57B8E5"/>
              </a:solidFill>
              <a:latin typeface="+mj-lt"/>
            </a:endParaRPr>
          </a:p>
        </p:txBody>
      </p:sp>
      <p:sp>
        <p:nvSpPr>
          <p:cNvPr id="5" name="Text Box 4"/>
          <p:cNvSpPr txBox="1">
            <a:spLocks noChangeArrowheads="1"/>
          </p:cNvSpPr>
          <p:nvPr/>
        </p:nvSpPr>
        <p:spPr bwMode="auto">
          <a:xfrm rot="16194414">
            <a:off x="-1169193" y="3844131"/>
            <a:ext cx="352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dirty="0"/>
              <a:t>Number of Deaths (thousands)</a:t>
            </a:r>
          </a:p>
        </p:txBody>
      </p:sp>
      <p:sp>
        <p:nvSpPr>
          <p:cNvPr id="6" name="Text Box 5"/>
          <p:cNvSpPr txBox="1">
            <a:spLocks noChangeArrowheads="1"/>
          </p:cNvSpPr>
          <p:nvPr/>
        </p:nvSpPr>
        <p:spPr bwMode="auto">
          <a:xfrm>
            <a:off x="577057" y="6213792"/>
            <a:ext cx="15541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1400" b="1" dirty="0" smtClean="0">
                <a:solidFill>
                  <a:schemeClr val="tx2"/>
                </a:solidFill>
              </a:rPr>
              <a:t>CDC, 2013</a:t>
            </a:r>
            <a:endParaRPr lang="en-US" altLang="en-US" sz="1400" b="1" dirty="0">
              <a:solidFill>
                <a:schemeClr val="tx2"/>
              </a:solidFill>
            </a:endParaRPr>
          </a:p>
        </p:txBody>
      </p:sp>
      <p:sp>
        <p:nvSpPr>
          <p:cNvPr id="8" name="AutoShape 8"/>
          <p:cNvSpPr>
            <a:spLocks/>
          </p:cNvSpPr>
          <p:nvPr/>
        </p:nvSpPr>
        <p:spPr bwMode="auto">
          <a:xfrm>
            <a:off x="7170738" y="2424113"/>
            <a:ext cx="376237" cy="1162050"/>
          </a:xfrm>
          <a:prstGeom prst="leftBrace">
            <a:avLst>
              <a:gd name="adj1" fmla="val 25738"/>
              <a:gd name="adj2"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30000"/>
              </a:spcBef>
            </a:pPr>
            <a:endParaRPr lang="en-US" altLang="en-US" sz="900"/>
          </a:p>
        </p:txBody>
      </p:sp>
      <p:graphicFrame>
        <p:nvGraphicFramePr>
          <p:cNvPr id="14" name="Object 2"/>
          <p:cNvGraphicFramePr>
            <a:graphicFrameLocks noChangeAspect="1"/>
          </p:cNvGraphicFramePr>
          <p:nvPr>
            <p:extLst>
              <p:ext uri="{D42A27DB-BD31-4B8C-83A1-F6EECF244321}">
                <p14:modId xmlns:p14="http://schemas.microsoft.com/office/powerpoint/2010/main" val="1465273276"/>
              </p:ext>
            </p:extLst>
          </p:nvPr>
        </p:nvGraphicFramePr>
        <p:xfrm>
          <a:off x="1050925" y="1289050"/>
          <a:ext cx="7673975" cy="4067175"/>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Box 6"/>
          <p:cNvSpPr txBox="1">
            <a:spLocks noChangeArrowheads="1"/>
          </p:cNvSpPr>
          <p:nvPr/>
        </p:nvSpPr>
        <p:spPr bwMode="auto">
          <a:xfrm>
            <a:off x="1337468" y="4997767"/>
            <a:ext cx="75755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500" b="1" dirty="0">
                <a:solidFill>
                  <a:schemeClr val="bg1"/>
                </a:solidFill>
              </a:rPr>
              <a:t>             </a:t>
            </a:r>
            <a:r>
              <a:rPr lang="en-US" altLang="en-US" sz="1500" b="1" dirty="0"/>
              <a:t>AIDS     Obesity   Alcohol    Motor   Homicide    Drug     Suicide   Smoking</a:t>
            </a:r>
          </a:p>
          <a:p>
            <a:r>
              <a:rPr lang="en-US" altLang="en-US" sz="1500" b="1" dirty="0"/>
              <a:t>                                                            Vehicle                   Induced</a:t>
            </a:r>
          </a:p>
        </p:txBody>
      </p:sp>
    </p:spTree>
    <p:extLst>
      <p:ext uri="{BB962C8B-B14F-4D97-AF65-F5344CB8AC3E}">
        <p14:creationId xmlns:p14="http://schemas.microsoft.com/office/powerpoint/2010/main" val="369725437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838200" y="1800225"/>
            <a:ext cx="7924800" cy="3914775"/>
          </a:xfrm>
        </p:spPr>
        <p:txBody>
          <a:bodyPr/>
          <a:lstStyle/>
          <a:p>
            <a:pPr eaLnBrk="1" hangingPunct="1"/>
            <a:endParaRPr lang="en-US" b="1" dirty="0" smtClean="0">
              <a:ea typeface="ＭＳ Ｐゴシック" pitchFamily="34" charset="-128"/>
            </a:endParaRPr>
          </a:p>
          <a:p>
            <a:pPr eaLnBrk="1" hangingPunct="1"/>
            <a:endParaRPr lang="en-US" dirty="0" smtClean="0">
              <a:ea typeface="ＭＳ Ｐゴシック" pitchFamily="34" charset="-128"/>
            </a:endParaRPr>
          </a:p>
        </p:txBody>
      </p:sp>
      <p:sp>
        <p:nvSpPr>
          <p:cNvPr id="5" name="Rectangle 2"/>
          <p:cNvSpPr txBox="1">
            <a:spLocks noChangeArrowheads="1"/>
          </p:cNvSpPr>
          <p:nvPr/>
        </p:nvSpPr>
        <p:spPr>
          <a:xfrm>
            <a:off x="276225" y="116558"/>
            <a:ext cx="8110538" cy="792162"/>
          </a:xfrm>
          <a:prstGeom prst="rect">
            <a:avLst/>
          </a:prstGeom>
        </p:spPr>
        <p:txBody>
          <a:bodyPr/>
          <a:lstStyle>
            <a:lvl1pPr algn="ctr" rtl="0" eaLnBrk="0" fontAlgn="base" hangingPunct="0">
              <a:spcBef>
                <a:spcPct val="0"/>
              </a:spcBef>
              <a:spcAft>
                <a:spcPct val="0"/>
              </a:spcAft>
              <a:defRPr sz="3600" b="1">
                <a:solidFill>
                  <a:srgbClr val="127796"/>
                </a:solidFill>
                <a:effectLst>
                  <a:outerShdw blurRad="38100" dist="38100" dir="2700000" algn="tl">
                    <a:srgbClr val="C0C0C0"/>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b="1">
                <a:solidFill>
                  <a:srgbClr val="127796"/>
                </a:solidFill>
                <a:effectLst>
                  <a:outerShdw blurRad="38100" dist="38100" dir="2700000" algn="tl">
                    <a:srgbClr val="C0C0C0"/>
                  </a:outerShdw>
                </a:effectLst>
                <a:latin typeface="Lucida Sans" pitchFamily="34" charset="0"/>
                <a:ea typeface="ＭＳ Ｐゴシック" charset="-128"/>
                <a:cs typeface="ＭＳ Ｐゴシック" charset="-128"/>
              </a:defRPr>
            </a:lvl2pPr>
            <a:lvl3pPr algn="ctr" rtl="0" eaLnBrk="0" fontAlgn="base" hangingPunct="0">
              <a:spcBef>
                <a:spcPct val="0"/>
              </a:spcBef>
              <a:spcAft>
                <a:spcPct val="0"/>
              </a:spcAft>
              <a:defRPr sz="3600" b="1">
                <a:solidFill>
                  <a:srgbClr val="127796"/>
                </a:solidFill>
                <a:effectLst>
                  <a:outerShdw blurRad="38100" dist="38100" dir="2700000" algn="tl">
                    <a:srgbClr val="C0C0C0"/>
                  </a:outerShdw>
                </a:effectLst>
                <a:latin typeface="Lucida Sans" pitchFamily="34" charset="0"/>
                <a:ea typeface="ＭＳ Ｐゴシック" charset="-128"/>
                <a:cs typeface="ＭＳ Ｐゴシック" charset="-128"/>
              </a:defRPr>
            </a:lvl3pPr>
            <a:lvl4pPr algn="ctr" rtl="0" eaLnBrk="0" fontAlgn="base" hangingPunct="0">
              <a:spcBef>
                <a:spcPct val="0"/>
              </a:spcBef>
              <a:spcAft>
                <a:spcPct val="0"/>
              </a:spcAft>
              <a:defRPr sz="3600" b="1">
                <a:solidFill>
                  <a:srgbClr val="127796"/>
                </a:solidFill>
                <a:effectLst>
                  <a:outerShdw blurRad="38100" dist="38100" dir="2700000" algn="tl">
                    <a:srgbClr val="C0C0C0"/>
                  </a:outerShdw>
                </a:effectLst>
                <a:latin typeface="Lucida Sans" pitchFamily="34" charset="0"/>
                <a:ea typeface="ＭＳ Ｐゴシック" charset="-128"/>
                <a:cs typeface="ＭＳ Ｐゴシック" charset="-128"/>
              </a:defRPr>
            </a:lvl4pPr>
            <a:lvl5pPr algn="ctr" rtl="0" eaLnBrk="0" fontAlgn="base" hangingPunct="0">
              <a:spcBef>
                <a:spcPct val="0"/>
              </a:spcBef>
              <a:spcAft>
                <a:spcPct val="0"/>
              </a:spcAft>
              <a:defRPr sz="3600" b="1">
                <a:solidFill>
                  <a:srgbClr val="127796"/>
                </a:solidFill>
                <a:effectLst>
                  <a:outerShdw blurRad="38100" dist="38100" dir="2700000" algn="tl">
                    <a:srgbClr val="C0C0C0"/>
                  </a:outerShdw>
                </a:effectLst>
                <a:latin typeface="Lucida Sans" pitchFamily="34" charset="0"/>
                <a:ea typeface="ＭＳ Ｐゴシック" charset="-128"/>
                <a:cs typeface="ＭＳ Ｐゴシック" charset="-128"/>
              </a:defRPr>
            </a:lvl5pPr>
            <a:lvl6pPr marL="457200" algn="ctr" rtl="0" fontAlgn="base">
              <a:spcBef>
                <a:spcPct val="0"/>
              </a:spcBef>
              <a:spcAft>
                <a:spcPct val="0"/>
              </a:spcAft>
              <a:defRPr sz="3600" b="1">
                <a:solidFill>
                  <a:srgbClr val="127796"/>
                </a:solidFill>
                <a:effectLst>
                  <a:outerShdw blurRad="38100" dist="38100" dir="2700000" algn="tl">
                    <a:srgbClr val="C0C0C0"/>
                  </a:outerShdw>
                </a:effectLst>
                <a:latin typeface="Lucida Sans" pitchFamily="34" charset="0"/>
              </a:defRPr>
            </a:lvl6pPr>
            <a:lvl7pPr marL="914400" algn="ctr" rtl="0" fontAlgn="base">
              <a:spcBef>
                <a:spcPct val="0"/>
              </a:spcBef>
              <a:spcAft>
                <a:spcPct val="0"/>
              </a:spcAft>
              <a:defRPr sz="3600" b="1">
                <a:solidFill>
                  <a:srgbClr val="127796"/>
                </a:solidFill>
                <a:effectLst>
                  <a:outerShdw blurRad="38100" dist="38100" dir="2700000" algn="tl">
                    <a:srgbClr val="C0C0C0"/>
                  </a:outerShdw>
                </a:effectLst>
                <a:latin typeface="Lucida Sans" pitchFamily="34" charset="0"/>
              </a:defRPr>
            </a:lvl7pPr>
            <a:lvl8pPr marL="1371600" algn="ctr" rtl="0" fontAlgn="base">
              <a:spcBef>
                <a:spcPct val="0"/>
              </a:spcBef>
              <a:spcAft>
                <a:spcPct val="0"/>
              </a:spcAft>
              <a:defRPr sz="3600" b="1">
                <a:solidFill>
                  <a:srgbClr val="127796"/>
                </a:solidFill>
                <a:effectLst>
                  <a:outerShdw blurRad="38100" dist="38100" dir="2700000" algn="tl">
                    <a:srgbClr val="C0C0C0"/>
                  </a:outerShdw>
                </a:effectLst>
                <a:latin typeface="Lucida Sans" pitchFamily="34" charset="0"/>
              </a:defRPr>
            </a:lvl8pPr>
            <a:lvl9pPr marL="1828800" algn="ctr" rtl="0" fontAlgn="base">
              <a:spcBef>
                <a:spcPct val="0"/>
              </a:spcBef>
              <a:spcAft>
                <a:spcPct val="0"/>
              </a:spcAft>
              <a:defRPr sz="3600" b="1">
                <a:solidFill>
                  <a:srgbClr val="127796"/>
                </a:solidFill>
                <a:effectLst>
                  <a:outerShdw blurRad="38100" dist="38100" dir="2700000" algn="tl">
                    <a:srgbClr val="C0C0C0"/>
                  </a:outerShdw>
                </a:effectLst>
                <a:latin typeface="Lucida Sans" pitchFamily="34" charset="0"/>
              </a:defRPr>
            </a:lvl9pPr>
          </a:lstStyle>
          <a:p>
            <a:r>
              <a:rPr lang="en-US" altLang="en-US" kern="0" dirty="0" smtClean="0">
                <a:solidFill>
                  <a:srgbClr val="57B8E5"/>
                </a:solidFill>
                <a:effectLst/>
              </a:rPr>
              <a:t>Smoking by Diagnosis</a:t>
            </a:r>
            <a:endParaRPr lang="en-US" altLang="en-US" kern="0" dirty="0">
              <a:solidFill>
                <a:srgbClr val="57B8E5"/>
              </a:solidFill>
              <a:effectLst/>
            </a:endParaRPr>
          </a:p>
        </p:txBody>
      </p:sp>
      <p:sp>
        <p:nvSpPr>
          <p:cNvPr id="6" name="Text Box 3"/>
          <p:cNvSpPr txBox="1">
            <a:spLocks noChangeArrowheads="1"/>
          </p:cNvSpPr>
          <p:nvPr/>
        </p:nvSpPr>
        <p:spPr bwMode="auto">
          <a:xfrm>
            <a:off x="5972175" y="5249862"/>
            <a:ext cx="3581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err="1" smtClean="0"/>
              <a:t>Lasser</a:t>
            </a:r>
            <a:r>
              <a:rPr lang="en-US" altLang="en-US" sz="1400" dirty="0" smtClean="0"/>
              <a:t> </a:t>
            </a:r>
            <a:r>
              <a:rPr lang="en-US" altLang="en-US" sz="1400" dirty="0"/>
              <a:t>et al., 2000 JAMA</a:t>
            </a:r>
          </a:p>
        </p:txBody>
      </p:sp>
      <p:graphicFrame>
        <p:nvGraphicFramePr>
          <p:cNvPr id="2" name="Object 5"/>
          <p:cNvGraphicFramePr>
            <a:graphicFrameLocks noChangeAspect="1"/>
          </p:cNvGraphicFramePr>
          <p:nvPr>
            <p:extLst>
              <p:ext uri="{D42A27DB-BD31-4B8C-83A1-F6EECF244321}">
                <p14:modId xmlns:p14="http://schemas.microsoft.com/office/powerpoint/2010/main" val="3488502530"/>
              </p:ext>
            </p:extLst>
          </p:nvPr>
        </p:nvGraphicFramePr>
        <p:xfrm>
          <a:off x="3459163" y="777874"/>
          <a:ext cx="5010150" cy="46799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6"/>
          <p:cNvSpPr txBox="1">
            <a:spLocks noChangeArrowheads="1"/>
          </p:cNvSpPr>
          <p:nvPr/>
        </p:nvSpPr>
        <p:spPr bwMode="auto">
          <a:xfrm>
            <a:off x="3636963" y="1814511"/>
            <a:ext cx="2571750"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b="1" dirty="0" smtClean="0"/>
              <a:t>41% </a:t>
            </a:r>
            <a:r>
              <a:rPr lang="en-US" altLang="en-US" sz="2000" b="1" dirty="0"/>
              <a:t>Overall</a:t>
            </a:r>
          </a:p>
        </p:txBody>
      </p:sp>
      <p:sp>
        <p:nvSpPr>
          <p:cNvPr id="10" name="Text Box 7"/>
          <p:cNvSpPr txBox="1">
            <a:spLocks noChangeArrowheads="1"/>
          </p:cNvSpPr>
          <p:nvPr/>
        </p:nvSpPr>
        <p:spPr bwMode="auto">
          <a:xfrm>
            <a:off x="4086225" y="5172074"/>
            <a:ext cx="18859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b="1" dirty="0"/>
              <a:t>Active</a:t>
            </a:r>
          </a:p>
        </p:txBody>
      </p:sp>
      <p:graphicFrame>
        <p:nvGraphicFramePr>
          <p:cNvPr id="7" name="Object 4"/>
          <p:cNvGraphicFramePr>
            <a:graphicFrameLocks noChangeAspect="1"/>
          </p:cNvGraphicFramePr>
          <p:nvPr>
            <p:extLst>
              <p:ext uri="{D42A27DB-BD31-4B8C-83A1-F6EECF244321}">
                <p14:modId xmlns:p14="http://schemas.microsoft.com/office/powerpoint/2010/main" val="2538840691"/>
              </p:ext>
            </p:extLst>
          </p:nvPr>
        </p:nvGraphicFramePr>
        <p:xfrm>
          <a:off x="-85725" y="766762"/>
          <a:ext cx="3722688" cy="5000625"/>
        </p:xfrm>
        <a:graphic>
          <a:graphicData uri="http://schemas.openxmlformats.org/presentationml/2006/ole">
            <mc:AlternateContent xmlns:mc="http://schemas.openxmlformats.org/markup-compatibility/2006">
              <mc:Choice xmlns:v="urn:schemas-microsoft-com:vml" Requires="v">
                <p:oleObj spid="_x0000_s96363" name="Chart" r:id="rId5" imgW="3562160" imgH="3390852" progId="MSGraph.Chart.8">
                  <p:embed followColorScheme="full"/>
                </p:oleObj>
              </mc:Choice>
              <mc:Fallback>
                <p:oleObj name="Chart" r:id="rId5" imgW="3562160" imgH="3390852" progId="MSGraph.Chart.8">
                  <p:embed followColorScheme="full"/>
                  <p:pic>
                    <p:nvPicPr>
                      <p:cNvPr id="0" name=""/>
                      <p:cNvPicPr>
                        <a:picLocks noChangeAspect="1" noChangeArrowheads="1"/>
                      </p:cNvPicPr>
                      <p:nvPr/>
                    </p:nvPicPr>
                    <p:blipFill>
                      <a:blip r:embed="rId6"/>
                      <a:srcRect/>
                      <a:stretch>
                        <a:fillRect/>
                      </a:stretch>
                    </p:blipFill>
                    <p:spPr bwMode="auto">
                      <a:xfrm>
                        <a:off x="-85725" y="766762"/>
                        <a:ext cx="3722688" cy="50006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32862592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0638" y="383957"/>
            <a:ext cx="9144000" cy="646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solidFill>
                  <a:srgbClr val="57B8E5"/>
                </a:solidFill>
                <a:effectLst/>
                <a:ea typeface="ＭＳ Ｐゴシック" pitchFamily="34" charset="-128"/>
              </a:rPr>
              <a:t>Those with Psych Disorders</a:t>
            </a:r>
          </a:p>
        </p:txBody>
      </p:sp>
      <p:sp>
        <p:nvSpPr>
          <p:cNvPr id="8195" name="Rectangle 3"/>
          <p:cNvSpPr>
            <a:spLocks noGrp="1" noChangeArrowheads="1"/>
          </p:cNvSpPr>
          <p:nvPr>
            <p:ph type="body" idx="4294967295"/>
          </p:nvPr>
        </p:nvSpPr>
        <p:spPr>
          <a:xfrm>
            <a:off x="838200" y="1800225"/>
            <a:ext cx="7924800" cy="3914775"/>
          </a:xfrm>
        </p:spPr>
        <p:txBody>
          <a:bodyPr/>
          <a:lstStyle/>
          <a:p>
            <a:pPr eaLnBrk="1" hangingPunct="1"/>
            <a:endParaRPr lang="en-US" b="1" smtClean="0">
              <a:ea typeface="ＭＳ Ｐゴシック" pitchFamily="34" charset="-128"/>
            </a:endParaRPr>
          </a:p>
          <a:p>
            <a:pPr eaLnBrk="1" hangingPunct="1"/>
            <a:endParaRPr lang="en-US" smtClean="0">
              <a:ea typeface="ＭＳ Ｐゴシック" pitchFamily="34" charset="-128"/>
            </a:endParaRPr>
          </a:p>
        </p:txBody>
      </p:sp>
      <p:sp>
        <p:nvSpPr>
          <p:cNvPr id="8196" name="Rectangle 3"/>
          <p:cNvSpPr txBox="1">
            <a:spLocks noChangeArrowheads="1"/>
          </p:cNvSpPr>
          <p:nvPr/>
        </p:nvSpPr>
        <p:spPr bwMode="auto">
          <a:xfrm>
            <a:off x="401638" y="16764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eaLnBrk="1" hangingPunct="1">
              <a:spcAft>
                <a:spcPts val="1800"/>
              </a:spcAft>
              <a:buClr>
                <a:srgbClr val="57B8E5"/>
              </a:buClr>
              <a:buFont typeface="Wingdings" pitchFamily="2" charset="2"/>
              <a:buChar char="§"/>
            </a:pPr>
            <a:r>
              <a:rPr lang="en-US" sz="2800" dirty="0" smtClean="0"/>
              <a:t>Smoking rates the same since 2004-2011: 25% vs. 19% to 16% decline for non-psych (Cook et al., 2014; JAMA)</a:t>
            </a:r>
          </a:p>
          <a:p>
            <a:pPr eaLnBrk="1" hangingPunct="1">
              <a:spcAft>
                <a:spcPts val="1800"/>
              </a:spcAft>
              <a:buClr>
                <a:srgbClr val="57B8E5"/>
              </a:buClr>
              <a:buFont typeface="Wingdings" pitchFamily="2" charset="2"/>
              <a:buChar char="§"/>
            </a:pPr>
            <a:r>
              <a:rPr lang="en-US" sz="2800" dirty="0"/>
              <a:t>C</a:t>
            </a:r>
            <a:r>
              <a:rPr lang="en-US" sz="2800" dirty="0" smtClean="0"/>
              <a:t>onsume 31% of all cigarettes but are 20% of the population (CDC, 2013)</a:t>
            </a:r>
          </a:p>
          <a:p>
            <a:pPr eaLnBrk="1" hangingPunct="1">
              <a:spcAft>
                <a:spcPts val="1800"/>
              </a:spcAft>
              <a:buClr>
                <a:srgbClr val="57B8E5"/>
              </a:buClr>
              <a:buFont typeface="Wingdings" pitchFamily="2" charset="2"/>
              <a:buChar char="§"/>
            </a:pPr>
            <a:r>
              <a:rPr lang="en-US" sz="2800" dirty="0" smtClean="0"/>
              <a:t>Die 8-18 years earlier than those without psych disorders (Chang et al 2011). Smoking is key reason why.</a:t>
            </a:r>
            <a:endParaRPr lang="en-US" sz="2800" dirty="0"/>
          </a:p>
          <a:p>
            <a:pPr marL="0" indent="0" eaLnBrk="1" hangingPunct="1">
              <a:spcAft>
                <a:spcPts val="1800"/>
              </a:spcAft>
              <a:buClr>
                <a:srgbClr val="57B8E5"/>
              </a:buClr>
            </a:pPr>
            <a:endParaRPr lang="en-US" dirty="0"/>
          </a:p>
          <a:p>
            <a:pPr eaLnBrk="1" hangingPunct="1">
              <a:spcAft>
                <a:spcPts val="1800"/>
              </a:spcAft>
              <a:buClr>
                <a:srgbClr val="57B8E5"/>
              </a:buClr>
              <a:buFont typeface="Wingdings" pitchFamily="2" charset="2"/>
              <a:buChar char="§"/>
            </a:pPr>
            <a:endParaRPr lang="en-US" sz="2600" dirty="0"/>
          </a:p>
        </p:txBody>
      </p:sp>
    </p:spTree>
    <p:extLst>
      <p:ext uri="{BB962C8B-B14F-4D97-AF65-F5344CB8AC3E}">
        <p14:creationId xmlns:p14="http://schemas.microsoft.com/office/powerpoint/2010/main" val="396761680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0638" y="384175"/>
            <a:ext cx="9144000"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solidFill>
                  <a:srgbClr val="57B8E5"/>
                </a:solidFill>
                <a:effectLst/>
                <a:ea typeface="ＭＳ Ｐゴシック" pitchFamily="34" charset="-128"/>
              </a:rPr>
              <a:t>The Problem</a:t>
            </a:r>
          </a:p>
        </p:txBody>
      </p:sp>
      <p:sp>
        <p:nvSpPr>
          <p:cNvPr id="8195" name="Rectangle 3"/>
          <p:cNvSpPr>
            <a:spLocks noGrp="1" noChangeArrowheads="1"/>
          </p:cNvSpPr>
          <p:nvPr>
            <p:ph type="body" idx="4294967295"/>
          </p:nvPr>
        </p:nvSpPr>
        <p:spPr>
          <a:xfrm>
            <a:off x="838200" y="1800225"/>
            <a:ext cx="7924800" cy="3914775"/>
          </a:xfrm>
        </p:spPr>
        <p:txBody>
          <a:bodyPr/>
          <a:lstStyle/>
          <a:p>
            <a:pPr eaLnBrk="1" hangingPunct="1"/>
            <a:endParaRPr lang="en-US" b="1" smtClean="0">
              <a:ea typeface="ＭＳ Ｐゴシック" pitchFamily="34" charset="-128"/>
            </a:endParaRPr>
          </a:p>
          <a:p>
            <a:pPr eaLnBrk="1" hangingPunct="1"/>
            <a:endParaRPr lang="en-US" smtClean="0">
              <a:ea typeface="ＭＳ Ｐゴシック" pitchFamily="34" charset="-128"/>
            </a:endParaRPr>
          </a:p>
        </p:txBody>
      </p:sp>
      <p:sp>
        <p:nvSpPr>
          <p:cNvPr id="8196" name="Rectangle 3"/>
          <p:cNvSpPr txBox="1">
            <a:spLocks noChangeArrowheads="1"/>
          </p:cNvSpPr>
          <p:nvPr/>
        </p:nvSpPr>
        <p:spPr bwMode="auto">
          <a:xfrm>
            <a:off x="401638" y="16764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Lucida Sans" pitchFamily="34" charset="0"/>
                <a:ea typeface="ＭＳ Ｐゴシック" pitchFamily="34" charset="-128"/>
              </a:defRPr>
            </a:lvl1pPr>
            <a:lvl2pPr marL="742950" indent="-285750" eaLnBrk="0" hangingPunct="0">
              <a:defRPr sz="2400">
                <a:solidFill>
                  <a:schemeClr val="tx1"/>
                </a:solidFill>
                <a:latin typeface="Lucida Sans" pitchFamily="34" charset="0"/>
                <a:ea typeface="ＭＳ Ｐゴシック" pitchFamily="34" charset="-128"/>
              </a:defRPr>
            </a:lvl2pPr>
            <a:lvl3pPr marL="1143000" indent="-228600" eaLnBrk="0" hangingPunct="0">
              <a:defRPr sz="2400">
                <a:solidFill>
                  <a:schemeClr val="tx1"/>
                </a:solidFill>
                <a:latin typeface="Lucida Sans" pitchFamily="34" charset="0"/>
                <a:ea typeface="ＭＳ Ｐゴシック" pitchFamily="34" charset="-128"/>
              </a:defRPr>
            </a:lvl3pPr>
            <a:lvl4pPr marL="1600200" indent="-228600" eaLnBrk="0" hangingPunct="0">
              <a:defRPr sz="2400">
                <a:solidFill>
                  <a:schemeClr val="tx1"/>
                </a:solidFill>
                <a:latin typeface="Lucida Sans" pitchFamily="34" charset="0"/>
                <a:ea typeface="ＭＳ Ｐゴシック" pitchFamily="34" charset="-128"/>
              </a:defRPr>
            </a:lvl4pPr>
            <a:lvl5pPr marL="2057400" indent="-228600" eaLnBrk="0" hangingPunct="0">
              <a:defRPr sz="24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ＭＳ Ｐゴシック" pitchFamily="34" charset="-128"/>
              </a:defRPr>
            </a:lvl9pPr>
          </a:lstStyle>
          <a:p>
            <a:pPr marL="0" indent="0" algn="ctr" eaLnBrk="1" hangingPunct="1">
              <a:spcAft>
                <a:spcPts val="1800"/>
              </a:spcAft>
              <a:buClr>
                <a:srgbClr val="57B8E5"/>
              </a:buClr>
            </a:pPr>
            <a:r>
              <a:rPr lang="en-US" sz="4000" dirty="0" smtClean="0"/>
              <a:t>We are not ready to help!</a:t>
            </a:r>
            <a:endParaRPr lang="en-US" sz="4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0015" y="2736850"/>
            <a:ext cx="4143199" cy="3016249"/>
          </a:xfrm>
          <a:prstGeom prst="rect">
            <a:avLst/>
          </a:prstGeom>
        </p:spPr>
      </p:pic>
    </p:spTree>
    <p:extLst>
      <p:ext uri="{BB962C8B-B14F-4D97-AF65-F5344CB8AC3E}">
        <p14:creationId xmlns:p14="http://schemas.microsoft.com/office/powerpoint/2010/main" val="383834802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HCRC">
  <a:themeElements>
    <a:clrScheme name="FHCRC 2">
      <a:dk1>
        <a:srgbClr val="000000"/>
      </a:dk1>
      <a:lt1>
        <a:srgbClr val="FFFFFF"/>
      </a:lt1>
      <a:dk2>
        <a:srgbClr val="000000"/>
      </a:dk2>
      <a:lt2>
        <a:srgbClr val="C0C0C0"/>
      </a:lt2>
      <a:accent1>
        <a:srgbClr val="0099FF"/>
      </a:accent1>
      <a:accent2>
        <a:srgbClr val="B2DE94"/>
      </a:accent2>
      <a:accent3>
        <a:srgbClr val="FFFFFF"/>
      </a:accent3>
      <a:accent4>
        <a:srgbClr val="000000"/>
      </a:accent4>
      <a:accent5>
        <a:srgbClr val="AACAFF"/>
      </a:accent5>
      <a:accent6>
        <a:srgbClr val="A1C986"/>
      </a:accent6>
      <a:hlink>
        <a:srgbClr val="777777"/>
      </a:hlink>
      <a:folHlink>
        <a:srgbClr val="003399"/>
      </a:folHlink>
    </a:clrScheme>
    <a:fontScheme name="FHCRC">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Sans" pitchFamily="34" charset="0"/>
          </a:defRPr>
        </a:defPPr>
      </a:lstStyle>
    </a:spDef>
    <a:lnDef>
      <a:spPr bwMode="auto">
        <a:xfrm>
          <a:off x="0" y="0"/>
          <a:ext cx="1" cy="1"/>
        </a:xfrm>
        <a:custGeom>
          <a:avLst/>
          <a:gdLst/>
          <a:ahLst/>
          <a:cxnLst/>
          <a:rect l="0" t="0" r="0" b="0"/>
          <a:pathLst/>
        </a:custGeom>
        <a:solidFill>
          <a:schemeClr val="accent1"/>
        </a:solidFill>
        <a:ln w="3175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Sans" pitchFamily="34" charset="0"/>
          </a:defRPr>
        </a:defPPr>
      </a:lstStyle>
    </a:lnDef>
  </a:objectDefaults>
  <a:extraClrSchemeLst>
    <a:extraClrScheme>
      <a:clrScheme name="FHCRC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HCRC 2">
        <a:dk1>
          <a:srgbClr val="000000"/>
        </a:dk1>
        <a:lt1>
          <a:srgbClr val="FFFFFF"/>
        </a:lt1>
        <a:dk2>
          <a:srgbClr val="000000"/>
        </a:dk2>
        <a:lt2>
          <a:srgbClr val="C0C0C0"/>
        </a:lt2>
        <a:accent1>
          <a:srgbClr val="0099FF"/>
        </a:accent1>
        <a:accent2>
          <a:srgbClr val="B2DE94"/>
        </a:accent2>
        <a:accent3>
          <a:srgbClr val="FFFFFF"/>
        </a:accent3>
        <a:accent4>
          <a:srgbClr val="000000"/>
        </a:accent4>
        <a:accent5>
          <a:srgbClr val="AACAFF"/>
        </a:accent5>
        <a:accent6>
          <a:srgbClr val="A1C986"/>
        </a:accent6>
        <a:hlink>
          <a:srgbClr val="777777"/>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HCRC">
  <a:themeElements>
    <a:clrScheme name="1_FHCRC 2">
      <a:dk1>
        <a:srgbClr val="000000"/>
      </a:dk1>
      <a:lt1>
        <a:srgbClr val="FFFFFF"/>
      </a:lt1>
      <a:dk2>
        <a:srgbClr val="000000"/>
      </a:dk2>
      <a:lt2>
        <a:srgbClr val="C0C0C0"/>
      </a:lt2>
      <a:accent1>
        <a:srgbClr val="0099FF"/>
      </a:accent1>
      <a:accent2>
        <a:srgbClr val="B2DE94"/>
      </a:accent2>
      <a:accent3>
        <a:srgbClr val="FFFFFF"/>
      </a:accent3>
      <a:accent4>
        <a:srgbClr val="000000"/>
      </a:accent4>
      <a:accent5>
        <a:srgbClr val="AACAFF"/>
      </a:accent5>
      <a:accent6>
        <a:srgbClr val="A1C986"/>
      </a:accent6>
      <a:hlink>
        <a:srgbClr val="777777"/>
      </a:hlink>
      <a:folHlink>
        <a:srgbClr val="003399"/>
      </a:folHlink>
    </a:clrScheme>
    <a:fontScheme name="1_FHCRC">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Sans" pitchFamily="34" charset="0"/>
          </a:defRPr>
        </a:defPPr>
      </a:lstStyle>
    </a:spDef>
    <a:lnDef>
      <a:spPr bwMode="auto">
        <a:xfrm>
          <a:off x="0" y="0"/>
          <a:ext cx="1" cy="1"/>
        </a:xfrm>
        <a:custGeom>
          <a:avLst/>
          <a:gdLst/>
          <a:ahLst/>
          <a:cxnLst/>
          <a:rect l="0" t="0" r="0" b="0"/>
          <a:pathLst/>
        </a:custGeom>
        <a:solidFill>
          <a:schemeClr val="accent1"/>
        </a:solidFill>
        <a:ln w="3175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Sans" pitchFamily="34" charset="0"/>
          </a:defRPr>
        </a:defPPr>
      </a:lstStyle>
    </a:lnDef>
  </a:objectDefaults>
  <a:extraClrSchemeLst>
    <a:extraClrScheme>
      <a:clrScheme name="1_FHCRC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1_FHCRC 2">
        <a:dk1>
          <a:srgbClr val="000000"/>
        </a:dk1>
        <a:lt1>
          <a:srgbClr val="FFFFFF"/>
        </a:lt1>
        <a:dk2>
          <a:srgbClr val="000000"/>
        </a:dk2>
        <a:lt2>
          <a:srgbClr val="C0C0C0"/>
        </a:lt2>
        <a:accent1>
          <a:srgbClr val="0099FF"/>
        </a:accent1>
        <a:accent2>
          <a:srgbClr val="B2DE94"/>
        </a:accent2>
        <a:accent3>
          <a:srgbClr val="FFFFFF"/>
        </a:accent3>
        <a:accent4>
          <a:srgbClr val="000000"/>
        </a:accent4>
        <a:accent5>
          <a:srgbClr val="AACAFF"/>
        </a:accent5>
        <a:accent6>
          <a:srgbClr val="A1C986"/>
        </a:accent6>
        <a:hlink>
          <a:srgbClr val="777777"/>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48485</TotalTime>
  <Words>1601</Words>
  <Application>Microsoft Office PowerPoint</Application>
  <PresentationFormat>On-screen Show (4:3)</PresentationFormat>
  <Paragraphs>294</Paragraphs>
  <Slides>35</Slides>
  <Notes>31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35</vt:i4>
      </vt:variant>
    </vt:vector>
  </HeadingPairs>
  <TitlesOfParts>
    <vt:vector size="39" baseType="lpstr">
      <vt:lpstr>FHCRC</vt:lpstr>
      <vt:lpstr>1_FHCRC</vt:lpstr>
      <vt:lpstr>Microsoft Organization Chart</vt:lpstr>
      <vt:lpstr>Chart</vt:lpstr>
      <vt:lpstr>Help Save a Life:  The Deeper Meaning of Smoking Cessation</vt:lpstr>
      <vt:lpstr>Jonathan &amp; Kelly</vt:lpstr>
      <vt:lpstr>The Journey Ahead</vt:lpstr>
      <vt:lpstr>The Journey Ahead</vt:lpstr>
      <vt:lpstr>PowerPoint Presentation</vt:lpstr>
      <vt:lpstr>PowerPoint Presentation</vt:lpstr>
      <vt:lpstr>PowerPoint Presentation</vt:lpstr>
      <vt:lpstr>Those with Psych Disorders</vt:lpstr>
      <vt:lpstr>The Problem</vt:lpstr>
      <vt:lpstr>We are not trained</vt:lpstr>
      <vt:lpstr>Therapists Helping Smokers: 4 As</vt:lpstr>
      <vt:lpstr>Benefits of Helping Clients Quit</vt:lpstr>
      <vt:lpstr>A Solution</vt:lpstr>
      <vt:lpstr>ACT Research Program: The Wheel</vt:lpstr>
      <vt:lpstr>Trial 1: Telephone-Delivered ACT </vt:lpstr>
      <vt:lpstr>6-Month Quit Outcome (30D PP)</vt:lpstr>
      <vt:lpstr>6-Month Quit (30D PP) in Key Baseline Subgroups</vt:lpstr>
      <vt:lpstr>Trial 2: Web-Delivered ACT</vt:lpstr>
      <vt:lpstr>PowerPoint Presentation</vt:lpstr>
      <vt:lpstr>Quit Rate Comparison</vt:lpstr>
      <vt:lpstr>Trial 3: Smartphone-Delivered ACT</vt:lpstr>
      <vt:lpstr>70-Day Follow-up: Quit (30D PP)</vt:lpstr>
      <vt:lpstr>70-Day FU Quit (30D PP): Key Baseline Subgroups</vt:lpstr>
      <vt:lpstr>Summary on ACT for Smoking</vt:lpstr>
      <vt:lpstr>Therapists: Ideal for Helping Clients Quit</vt:lpstr>
      <vt:lpstr>If there was a quit smoking intervention that…</vt:lpstr>
      <vt:lpstr> Motivating clients to try</vt:lpstr>
      <vt:lpstr> Showing clients HOW to quit</vt:lpstr>
      <vt:lpstr>Set a Quit Date</vt:lpstr>
      <vt:lpstr>Learn Client’s ABCs</vt:lpstr>
      <vt:lpstr>Learn Client’s ABCs</vt:lpstr>
      <vt:lpstr>Mediation: Acceptance of Cues</vt:lpstr>
      <vt:lpstr>Help client accept triggers, especially urges </vt:lpstr>
      <vt:lpstr>The Five Senses </vt:lpstr>
      <vt:lpstr> Showing clients HOW to quit</vt:lpstr>
    </vt:vector>
  </TitlesOfParts>
  <Manager>Youth Smoking Studies</Manager>
  <Company>Fred Hutchinson CRC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Smoking</dc:title>
  <dc:subject>Cessation</dc:subject>
  <dc:creator>Jonathan Bricker, PhD</dc:creator>
  <cp:lastModifiedBy>Emily</cp:lastModifiedBy>
  <cp:revision>1312</cp:revision>
  <cp:lastPrinted>2013-09-18T19:36:53Z</cp:lastPrinted>
  <dcterms:created xsi:type="dcterms:W3CDTF">1999-05-02T02:28:22Z</dcterms:created>
  <dcterms:modified xsi:type="dcterms:W3CDTF">2014-06-30T19:12:32Z</dcterms:modified>
</cp:coreProperties>
</file>